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56" r:id="rId2"/>
    <p:sldId id="257" r:id="rId3"/>
    <p:sldId id="299" r:id="rId4"/>
    <p:sldId id="300" r:id="rId5"/>
    <p:sldId id="301" r:id="rId6"/>
    <p:sldId id="302" r:id="rId7"/>
    <p:sldId id="303" r:id="rId8"/>
    <p:sldId id="305" r:id="rId9"/>
    <p:sldId id="307" r:id="rId10"/>
    <p:sldId id="306" r:id="rId11"/>
    <p:sldId id="340" r:id="rId12"/>
    <p:sldId id="308" r:id="rId13"/>
    <p:sldId id="309" r:id="rId14"/>
    <p:sldId id="310" r:id="rId15"/>
    <p:sldId id="311" r:id="rId16"/>
    <p:sldId id="313" r:id="rId17"/>
    <p:sldId id="319" r:id="rId18"/>
    <p:sldId id="320" r:id="rId19"/>
    <p:sldId id="321" r:id="rId20"/>
    <p:sldId id="341" r:id="rId21"/>
    <p:sldId id="322" r:id="rId22"/>
    <p:sldId id="312" r:id="rId23"/>
    <p:sldId id="315" r:id="rId24"/>
    <p:sldId id="324" r:id="rId25"/>
    <p:sldId id="325" r:id="rId26"/>
    <p:sldId id="328" r:id="rId27"/>
    <p:sldId id="331" r:id="rId28"/>
    <p:sldId id="343" r:id="rId29"/>
    <p:sldId id="344" r:id="rId30"/>
    <p:sldId id="327" r:id="rId31"/>
    <p:sldId id="316" r:id="rId32"/>
    <p:sldId id="323" r:id="rId33"/>
    <p:sldId id="329" r:id="rId34"/>
    <p:sldId id="330" r:id="rId35"/>
    <p:sldId id="332" r:id="rId36"/>
    <p:sldId id="333" r:id="rId37"/>
    <p:sldId id="334" r:id="rId38"/>
    <p:sldId id="335" r:id="rId39"/>
    <p:sldId id="336" r:id="rId40"/>
    <p:sldId id="290" r:id="rId41"/>
    <p:sldId id="297" r:id="rId42"/>
    <p:sldId id="298" r:id="rId43"/>
    <p:sldId id="337" r:id="rId44"/>
    <p:sldId id="338" r:id="rId45"/>
    <p:sldId id="292" r:id="rId46"/>
  </p:sldIdLst>
  <p:sldSz cx="9144000" cy="6858000" type="screen4x3"/>
  <p:notesSz cx="7010400" cy="9236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3F9"/>
          </a:solidFill>
        </a:fill>
      </a:tcStyle>
    </a:wholeTbl>
    <a:band2H>
      <a:tcTxStyle/>
      <a:tcStyle>
        <a:tcBdr/>
        <a:fill>
          <a:solidFill>
            <a:srgbClr val="E6F2F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DDFCB"/>
          </a:solidFill>
        </a:fill>
      </a:tcStyle>
    </a:wholeTbl>
    <a:band2H>
      <a:tcTxStyle/>
      <a:tcStyle>
        <a:tcBdr/>
        <a:fill>
          <a:solidFill>
            <a:srgbClr val="FEEF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CF"/>
          </a:solidFill>
        </a:fill>
      </a:tcStyle>
    </a:wholeTbl>
    <a:band2H>
      <a:tcTxStyle/>
      <a:tcStyle>
        <a:tcBdr/>
        <a:fill>
          <a:solidFill>
            <a:srgbClr val="E7E7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4660"/>
  </p:normalViewPr>
  <p:slideViewPr>
    <p:cSldViewPr snapToGrid="0">
      <p:cViewPr varScale="1">
        <p:scale>
          <a:sx n="114" d="100"/>
          <a:sy n="114" d="100"/>
        </p:scale>
        <p:origin x="112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1195388" y="692150"/>
            <a:ext cx="4619625" cy="3463925"/>
          </a:xfrm>
          <a:prstGeom prst="rect">
            <a:avLst/>
          </a:prstGeom>
        </p:spPr>
        <p:txBody>
          <a:bodyPr/>
          <a:lstStyle/>
          <a:p>
            <a:endParaRPr/>
          </a:p>
        </p:txBody>
      </p:sp>
      <p:sp>
        <p:nvSpPr>
          <p:cNvPr id="184" name="Shape 184"/>
          <p:cNvSpPr>
            <a:spLocks noGrp="1"/>
          </p:cNvSpPr>
          <p:nvPr>
            <p:ph type="body" sz="quarter" idx="1"/>
          </p:nvPr>
        </p:nvSpPr>
        <p:spPr>
          <a:xfrm>
            <a:off x="934720" y="4387136"/>
            <a:ext cx="5140960" cy="4156234"/>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with Picture">
    <p:spTree>
      <p:nvGrpSpPr>
        <p:cNvPr id="1" name=""/>
        <p:cNvGrpSpPr/>
        <p:nvPr/>
      </p:nvGrpSpPr>
      <p:grpSpPr>
        <a:xfrm>
          <a:off x="0" y="0"/>
          <a:ext cx="0" cy="0"/>
          <a:chOff x="0" y="0"/>
          <a:chExt cx="0" cy="0"/>
        </a:xfrm>
      </p:grpSpPr>
      <p:sp>
        <p:nvSpPr>
          <p:cNvPr id="16" name="Rectangle 6"/>
          <p:cNvSpPr/>
          <p:nvPr/>
        </p:nvSpPr>
        <p:spPr>
          <a:xfrm>
            <a:off x="0" y="0"/>
            <a:ext cx="9144000" cy="304800"/>
          </a:xfrm>
          <a:prstGeom prst="rect">
            <a:avLst/>
          </a:prstGeom>
          <a:solidFill>
            <a:schemeClr val="accent1"/>
          </a:solidFill>
          <a:ln w="12700">
            <a:miter lim="400000"/>
          </a:ln>
        </p:spPr>
        <p:txBody>
          <a:bodyPr lIns="45718" tIns="45718" rIns="45718" bIns="45718" anchor="ctr"/>
          <a:lstStyle/>
          <a:p>
            <a:pPr algn="ctr" defTabSz="457200">
              <a:spcBef>
                <a:spcPts val="300"/>
              </a:spcBef>
              <a:defRPr sz="5000" b="1">
                <a:solidFill>
                  <a:srgbClr val="FFFFFF"/>
                </a:solidFill>
                <a:latin typeface="Corbel"/>
                <a:ea typeface="Corbel"/>
                <a:cs typeface="Corbel"/>
                <a:sym typeface="Corbel"/>
              </a:defRPr>
            </a:pPr>
            <a:endParaRPr/>
          </a:p>
        </p:txBody>
      </p:sp>
      <p:sp>
        <p:nvSpPr>
          <p:cNvPr id="17" name="Rectangle 9"/>
          <p:cNvSpPr/>
          <p:nvPr/>
        </p:nvSpPr>
        <p:spPr>
          <a:xfrm>
            <a:off x="0" y="6553200"/>
            <a:ext cx="9144000" cy="304800"/>
          </a:xfrm>
          <a:prstGeom prst="rect">
            <a:avLst/>
          </a:prstGeom>
          <a:solidFill>
            <a:schemeClr val="accent2"/>
          </a:solidFill>
          <a:ln w="12700">
            <a:miter lim="400000"/>
          </a:ln>
        </p:spPr>
        <p:txBody>
          <a:bodyPr lIns="45718" tIns="45718" rIns="45718" bIns="45718" anchor="ctr"/>
          <a:lstStyle/>
          <a:p>
            <a:pPr algn="ctr" defTabSz="457200">
              <a:spcBef>
                <a:spcPts val="300"/>
              </a:spcBef>
              <a:defRPr sz="5000" b="1">
                <a:solidFill>
                  <a:srgbClr val="FFFFFF"/>
                </a:solidFill>
                <a:latin typeface="Corbel"/>
                <a:ea typeface="Corbel"/>
                <a:cs typeface="Corbel"/>
                <a:sym typeface="Corbel"/>
              </a:defRPr>
            </a:pPr>
            <a:endParaRPr/>
          </a:p>
        </p:txBody>
      </p:sp>
      <p:pic>
        <p:nvPicPr>
          <p:cNvPr id="18" name="Picture 6" descr="Picture 6"/>
          <p:cNvPicPr>
            <a:picLocks noChangeAspect="1"/>
          </p:cNvPicPr>
          <p:nvPr/>
        </p:nvPicPr>
        <p:blipFill>
          <a:blip r:embed="rId2"/>
          <a:stretch>
            <a:fillRect/>
          </a:stretch>
        </p:blipFill>
        <p:spPr>
          <a:xfrm>
            <a:off x="8526780" y="6217918"/>
            <a:ext cx="533401" cy="289561"/>
          </a:xfrm>
          <a:prstGeom prst="rect">
            <a:avLst/>
          </a:prstGeom>
          <a:ln w="12700">
            <a:miter lim="400000"/>
          </a:ln>
        </p:spPr>
      </p:pic>
      <p:sp>
        <p:nvSpPr>
          <p:cNvPr id="19" name="State Health Partners for DMAS"/>
          <p:cNvSpPr txBox="1"/>
          <p:nvPr/>
        </p:nvSpPr>
        <p:spPr>
          <a:xfrm>
            <a:off x="1371600" y="6565900"/>
            <a:ext cx="6400800" cy="175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ctr">
              <a:spcBef>
                <a:spcPts val="700"/>
              </a:spcBef>
              <a:defRPr sz="1700">
                <a:latin typeface="Corbel"/>
                <a:ea typeface="Corbel"/>
                <a:cs typeface="Corbel"/>
                <a:sym typeface="Corbel"/>
              </a:defRPr>
            </a:lvl1pPr>
          </a:lstStyle>
          <a:p>
            <a:r>
              <a:t>State Health Partners for DMAS</a:t>
            </a:r>
          </a:p>
        </p:txBody>
      </p:sp>
      <p:pic>
        <p:nvPicPr>
          <p:cNvPr id="20" name="shp-black-1.png" descr="shp-black-1.png"/>
          <p:cNvPicPr>
            <a:picLocks noChangeAspect="1"/>
          </p:cNvPicPr>
          <p:nvPr/>
        </p:nvPicPr>
        <p:blipFill>
          <a:blip r:embed="rId3"/>
          <a:stretch>
            <a:fillRect/>
          </a:stretch>
        </p:blipFill>
        <p:spPr>
          <a:xfrm>
            <a:off x="1194710" y="6553200"/>
            <a:ext cx="304802" cy="304800"/>
          </a:xfrm>
          <a:prstGeom prst="rect">
            <a:avLst/>
          </a:prstGeom>
          <a:ln w="12700">
            <a:miter lim="400000"/>
          </a:ln>
        </p:spPr>
      </p:pic>
      <p:sp>
        <p:nvSpPr>
          <p:cNvPr id="21" name="Rectangle 6"/>
          <p:cNvSpPr/>
          <p:nvPr/>
        </p:nvSpPr>
        <p:spPr>
          <a:xfrm>
            <a:off x="0" y="0"/>
            <a:ext cx="9144000" cy="304800"/>
          </a:xfrm>
          <a:prstGeom prst="rect">
            <a:avLst/>
          </a:prstGeom>
          <a:solidFill>
            <a:schemeClr val="accent1"/>
          </a:solidFill>
          <a:ln w="12700">
            <a:miter lim="400000"/>
          </a:ln>
        </p:spPr>
        <p:txBody>
          <a:bodyPr lIns="45718" tIns="45718" rIns="45718" bIns="45718" anchor="ctr"/>
          <a:lstStyle/>
          <a:p>
            <a:pPr algn="ctr" defTabSz="457200">
              <a:spcBef>
                <a:spcPts val="300"/>
              </a:spcBef>
              <a:defRPr sz="5000" b="1">
                <a:solidFill>
                  <a:srgbClr val="FFFFFF"/>
                </a:solidFill>
                <a:latin typeface="Corbel"/>
                <a:ea typeface="Corbel"/>
                <a:cs typeface="Corbel"/>
                <a:sym typeface="Corbel"/>
              </a:defRPr>
            </a:pPr>
            <a:endParaRPr/>
          </a:p>
        </p:txBody>
      </p:sp>
      <p:sp>
        <p:nvSpPr>
          <p:cNvPr id="22" name="Rectangle 9"/>
          <p:cNvSpPr/>
          <p:nvPr/>
        </p:nvSpPr>
        <p:spPr>
          <a:xfrm>
            <a:off x="0" y="6553200"/>
            <a:ext cx="9144000" cy="304800"/>
          </a:xfrm>
          <a:prstGeom prst="rect">
            <a:avLst/>
          </a:prstGeom>
          <a:solidFill>
            <a:schemeClr val="accent2"/>
          </a:solidFill>
          <a:ln w="12700">
            <a:miter lim="400000"/>
          </a:ln>
        </p:spPr>
        <p:txBody>
          <a:bodyPr lIns="45718" tIns="45718" rIns="45718" bIns="45718" anchor="ctr"/>
          <a:lstStyle/>
          <a:p>
            <a:pPr algn="ctr" defTabSz="457200">
              <a:spcBef>
                <a:spcPts val="300"/>
              </a:spcBef>
              <a:defRPr sz="5000" b="1">
                <a:solidFill>
                  <a:srgbClr val="FFFFFF"/>
                </a:solidFill>
                <a:latin typeface="Corbel"/>
                <a:ea typeface="Corbel"/>
                <a:cs typeface="Corbel"/>
                <a:sym typeface="Corbel"/>
              </a:defRPr>
            </a:pPr>
            <a:endParaRPr/>
          </a:p>
        </p:txBody>
      </p:sp>
      <p:sp>
        <p:nvSpPr>
          <p:cNvPr id="23" name="Title Text"/>
          <p:cNvSpPr txBox="1">
            <a:spLocks noGrp="1"/>
          </p:cNvSpPr>
          <p:nvPr>
            <p:ph type="title"/>
          </p:nvPr>
        </p:nvSpPr>
        <p:spPr>
          <a:xfrm>
            <a:off x="3810000" y="2130425"/>
            <a:ext cx="5029200" cy="1470025"/>
          </a:xfrm>
          <a:prstGeom prst="rect">
            <a:avLst/>
          </a:prstGeom>
        </p:spPr>
        <p:txBody>
          <a:bodyPr anchor="t"/>
          <a:lstStyle>
            <a:lvl1pPr algn="r">
              <a:defRPr cap="all"/>
            </a:lvl1pPr>
          </a:lstStyle>
          <a:p>
            <a:r>
              <a:t>Title Text</a:t>
            </a:r>
          </a:p>
        </p:txBody>
      </p:sp>
      <p:sp>
        <p:nvSpPr>
          <p:cNvPr id="24" name="Body Level One…"/>
          <p:cNvSpPr txBox="1">
            <a:spLocks noGrp="1"/>
          </p:cNvSpPr>
          <p:nvPr>
            <p:ph type="body" sz="quarter" idx="1"/>
          </p:nvPr>
        </p:nvSpPr>
        <p:spPr>
          <a:xfrm>
            <a:off x="3797017" y="3886200"/>
            <a:ext cx="5042183" cy="1752600"/>
          </a:xfrm>
          <a:prstGeom prst="rect">
            <a:avLst/>
          </a:prstGeom>
        </p:spPr>
        <p:txBody>
          <a:bodyPr/>
          <a:lstStyle>
            <a:lvl1pPr marL="0" indent="0" algn="r">
              <a:buClrTx/>
              <a:buSzTx/>
              <a:buFontTx/>
              <a:buNone/>
            </a:lvl1pPr>
            <a:lvl2pPr marL="0" indent="0" algn="r">
              <a:buClrTx/>
              <a:buSzTx/>
              <a:buFontTx/>
              <a:buNone/>
            </a:lvl2pPr>
            <a:lvl3pPr marL="0" indent="0" algn="r">
              <a:buClrTx/>
              <a:buSzTx/>
              <a:buFontTx/>
              <a:buNone/>
            </a:lvl3pPr>
            <a:lvl4pPr marL="0" indent="0" algn="r">
              <a:buClrTx/>
              <a:buSzTx/>
              <a:buFontTx/>
              <a:buNone/>
            </a:lvl4pPr>
            <a:lvl5pPr marL="0" indent="0" algn="r">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25" name="Picture Placeholder 4"/>
          <p:cNvSpPr>
            <a:spLocks noGrp="1"/>
          </p:cNvSpPr>
          <p:nvPr>
            <p:ph type="pic" sz="quarter" idx="13"/>
          </p:nvPr>
        </p:nvSpPr>
        <p:spPr>
          <a:xfrm>
            <a:off x="228600" y="2133600"/>
            <a:ext cx="3429000" cy="3505200"/>
          </a:xfrm>
          <a:prstGeom prst="rect">
            <a:avLst/>
          </a:prstGeom>
        </p:spPr>
        <p:txBody>
          <a:bodyPr lIns="91439" tIns="45719" rIns="91439" bIns="45719">
            <a:noAutofit/>
          </a:bodyPr>
          <a:lstStyle/>
          <a:p>
            <a:endParaRPr/>
          </a:p>
        </p:txBody>
      </p:sp>
      <p:pic>
        <p:nvPicPr>
          <p:cNvPr id="26" name="Picture 25" descr="Picture 25"/>
          <p:cNvPicPr>
            <a:picLocks noChangeAspect="1"/>
          </p:cNvPicPr>
          <p:nvPr/>
        </p:nvPicPr>
        <p:blipFill>
          <a:blip r:embed="rId4"/>
          <a:stretch>
            <a:fillRect/>
          </a:stretch>
        </p:blipFill>
        <p:spPr>
          <a:xfrm>
            <a:off x="7620000" y="451275"/>
            <a:ext cx="839099" cy="844127"/>
          </a:xfrm>
          <a:prstGeom prst="rect">
            <a:avLst/>
          </a:prstGeom>
          <a:ln w="12700">
            <a:miter lim="400000"/>
          </a:ln>
        </p:spPr>
      </p:pic>
      <p:pic>
        <p:nvPicPr>
          <p:cNvPr id="27" name="Picture 8" descr="Picture 8"/>
          <p:cNvPicPr>
            <a:picLocks noChangeAspect="1"/>
          </p:cNvPicPr>
          <p:nvPr/>
        </p:nvPicPr>
        <p:blipFill>
          <a:blip r:embed="rId2"/>
          <a:stretch>
            <a:fillRect/>
          </a:stretch>
        </p:blipFill>
        <p:spPr>
          <a:xfrm>
            <a:off x="685801" y="533400"/>
            <a:ext cx="1322619" cy="717992"/>
          </a:xfrm>
          <a:prstGeom prst="rect">
            <a:avLst/>
          </a:prstGeom>
          <a:ln w="12700">
            <a:miter lim="400000"/>
          </a:ln>
        </p:spPr>
      </p:pic>
      <p:sp>
        <p:nvSpPr>
          <p:cNvPr id="28" name="Slide Number"/>
          <p:cNvSpPr txBox="1">
            <a:spLocks noGrp="1"/>
          </p:cNvSpPr>
          <p:nvPr>
            <p:ph type="sldNum" sz="quarter" idx="2"/>
          </p:nvPr>
        </p:nvSpPr>
        <p:spPr>
          <a:xfrm>
            <a:off x="234244" y="6580275"/>
            <a:ext cx="256539" cy="27546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Option">
    <p:spTree>
      <p:nvGrpSpPr>
        <p:cNvPr id="1" name=""/>
        <p:cNvGrpSpPr/>
        <p:nvPr/>
      </p:nvGrpSpPr>
      <p:grpSpPr>
        <a:xfrm>
          <a:off x="0" y="0"/>
          <a:ext cx="0" cy="0"/>
          <a:chOff x="0" y="0"/>
          <a:chExt cx="0" cy="0"/>
        </a:xfrm>
      </p:grpSpPr>
      <p:sp>
        <p:nvSpPr>
          <p:cNvPr id="35" name="Rectangle 6"/>
          <p:cNvSpPr/>
          <p:nvPr/>
        </p:nvSpPr>
        <p:spPr>
          <a:xfrm>
            <a:off x="0" y="0"/>
            <a:ext cx="9144000" cy="304800"/>
          </a:xfrm>
          <a:prstGeom prst="rect">
            <a:avLst/>
          </a:prstGeom>
          <a:solidFill>
            <a:schemeClr val="accent1"/>
          </a:solidFill>
          <a:ln w="12700">
            <a:miter lim="400000"/>
          </a:ln>
        </p:spPr>
        <p:txBody>
          <a:bodyPr lIns="45718" tIns="45718" rIns="45718" bIns="45718" anchor="ctr"/>
          <a:lstStyle/>
          <a:p>
            <a:pPr algn="ctr" defTabSz="457200">
              <a:spcBef>
                <a:spcPts val="300"/>
              </a:spcBef>
              <a:defRPr sz="5000" b="1">
                <a:solidFill>
                  <a:srgbClr val="FFFFFF"/>
                </a:solidFill>
                <a:latin typeface="Corbel"/>
                <a:ea typeface="Corbel"/>
                <a:cs typeface="Corbel"/>
                <a:sym typeface="Corbel"/>
              </a:defRPr>
            </a:pPr>
            <a:endParaRPr/>
          </a:p>
        </p:txBody>
      </p:sp>
      <p:sp>
        <p:nvSpPr>
          <p:cNvPr id="36" name="Rectangle 9"/>
          <p:cNvSpPr/>
          <p:nvPr/>
        </p:nvSpPr>
        <p:spPr>
          <a:xfrm>
            <a:off x="0" y="6553200"/>
            <a:ext cx="9144000" cy="304800"/>
          </a:xfrm>
          <a:prstGeom prst="rect">
            <a:avLst/>
          </a:prstGeom>
          <a:solidFill>
            <a:schemeClr val="accent2"/>
          </a:solidFill>
          <a:ln w="12700">
            <a:miter lim="400000"/>
          </a:ln>
        </p:spPr>
        <p:txBody>
          <a:bodyPr lIns="45718" tIns="45718" rIns="45718" bIns="45718" anchor="ctr"/>
          <a:lstStyle/>
          <a:p>
            <a:pPr algn="ctr" defTabSz="457200">
              <a:spcBef>
                <a:spcPts val="300"/>
              </a:spcBef>
              <a:defRPr sz="5000" b="1">
                <a:solidFill>
                  <a:srgbClr val="FFFFFF"/>
                </a:solidFill>
                <a:latin typeface="Corbel"/>
                <a:ea typeface="Corbel"/>
                <a:cs typeface="Corbel"/>
                <a:sym typeface="Corbel"/>
              </a:defRPr>
            </a:pPr>
            <a:endParaRPr/>
          </a:p>
        </p:txBody>
      </p:sp>
      <p:pic>
        <p:nvPicPr>
          <p:cNvPr id="37" name="Picture 6" descr="Picture 6"/>
          <p:cNvPicPr>
            <a:picLocks noChangeAspect="1"/>
          </p:cNvPicPr>
          <p:nvPr/>
        </p:nvPicPr>
        <p:blipFill>
          <a:blip r:embed="rId2"/>
          <a:stretch>
            <a:fillRect/>
          </a:stretch>
        </p:blipFill>
        <p:spPr>
          <a:xfrm>
            <a:off x="8539480" y="6560819"/>
            <a:ext cx="533401" cy="289561"/>
          </a:xfrm>
          <a:prstGeom prst="rect">
            <a:avLst/>
          </a:prstGeom>
          <a:ln w="12700">
            <a:miter lim="400000"/>
          </a:ln>
        </p:spPr>
      </p:pic>
      <p:pic>
        <p:nvPicPr>
          <p:cNvPr id="38" name="shp-black-1.png" descr="shp-black-1.png"/>
          <p:cNvPicPr>
            <a:picLocks noChangeAspect="1"/>
          </p:cNvPicPr>
          <p:nvPr/>
        </p:nvPicPr>
        <p:blipFill>
          <a:blip r:embed="rId3"/>
          <a:stretch>
            <a:fillRect/>
          </a:stretch>
        </p:blipFill>
        <p:spPr>
          <a:xfrm>
            <a:off x="1194710" y="6553200"/>
            <a:ext cx="304802" cy="304800"/>
          </a:xfrm>
          <a:prstGeom prst="rect">
            <a:avLst/>
          </a:prstGeom>
          <a:ln w="12700">
            <a:miter lim="400000"/>
          </a:ln>
        </p:spPr>
      </p:pic>
      <p:sp>
        <p:nvSpPr>
          <p:cNvPr id="39" name="State Health Partners for DMAS"/>
          <p:cNvSpPr txBox="1"/>
          <p:nvPr/>
        </p:nvSpPr>
        <p:spPr>
          <a:xfrm>
            <a:off x="1371600" y="6565900"/>
            <a:ext cx="6400800" cy="175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ctr">
              <a:spcBef>
                <a:spcPts val="700"/>
              </a:spcBef>
              <a:defRPr sz="1700">
                <a:latin typeface="Corbel"/>
                <a:ea typeface="Corbel"/>
                <a:cs typeface="Corbel"/>
                <a:sym typeface="Corbel"/>
              </a:defRPr>
            </a:lvl1pPr>
          </a:lstStyle>
          <a:p>
            <a:r>
              <a:t>State Health Partners for DMAS</a:t>
            </a:r>
          </a:p>
        </p:txBody>
      </p:sp>
      <p:sp>
        <p:nvSpPr>
          <p:cNvPr id="40" name="Rectangle 4"/>
          <p:cNvSpPr/>
          <p:nvPr/>
        </p:nvSpPr>
        <p:spPr>
          <a:xfrm>
            <a:off x="-4666" y="0"/>
            <a:ext cx="9148665" cy="762000"/>
          </a:xfrm>
          <a:prstGeom prst="rect">
            <a:avLst/>
          </a:prstGeom>
          <a:solidFill>
            <a:schemeClr val="accent1"/>
          </a:solidFill>
          <a:ln w="12700">
            <a:miter lim="400000"/>
          </a:ln>
        </p:spPr>
        <p:txBody>
          <a:bodyPr lIns="45718" tIns="45718" rIns="45718" bIns="45718" anchor="ctr"/>
          <a:lstStyle/>
          <a:p>
            <a:pPr algn="ctr" defTabSz="457200">
              <a:spcBef>
                <a:spcPts val="300"/>
              </a:spcBef>
              <a:defRPr sz="5000" b="1">
                <a:solidFill>
                  <a:srgbClr val="FFFFFF"/>
                </a:solidFill>
                <a:latin typeface="Corbel"/>
                <a:ea typeface="Corbel"/>
                <a:cs typeface="Corbel"/>
                <a:sym typeface="Corbel"/>
              </a:defRPr>
            </a:pPr>
            <a:endParaRPr/>
          </a:p>
        </p:txBody>
      </p:sp>
      <p:sp>
        <p:nvSpPr>
          <p:cNvPr id="12" name="Slide Number">
            <a:extLst>
              <a:ext uri="{FF2B5EF4-FFF2-40B4-BE49-F238E27FC236}">
                <a16:creationId xmlns:a16="http://schemas.microsoft.com/office/drawing/2014/main" id="{E89ADF47-CD74-4846-9503-F9FF119C9848}"/>
              </a:ext>
            </a:extLst>
          </p:cNvPr>
          <p:cNvSpPr txBox="1">
            <a:spLocks noGrp="1"/>
          </p:cNvSpPr>
          <p:nvPr>
            <p:ph type="sldNum" sz="quarter" idx="2"/>
          </p:nvPr>
        </p:nvSpPr>
        <p:spPr>
          <a:xfrm>
            <a:off x="200663" y="6537705"/>
            <a:ext cx="256539" cy="27546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genda Slide">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57" name="Rectangle 6"/>
          <p:cNvSpPr/>
          <p:nvPr/>
        </p:nvSpPr>
        <p:spPr>
          <a:xfrm>
            <a:off x="0" y="0"/>
            <a:ext cx="9144000" cy="304800"/>
          </a:xfrm>
          <a:prstGeom prst="rect">
            <a:avLst/>
          </a:prstGeom>
          <a:solidFill>
            <a:schemeClr val="accent1"/>
          </a:solidFill>
          <a:ln w="12700">
            <a:miter lim="400000"/>
          </a:ln>
        </p:spPr>
        <p:txBody>
          <a:bodyPr lIns="45718" tIns="45718" rIns="45718" bIns="45718" anchor="ctr"/>
          <a:lstStyle/>
          <a:p>
            <a:pPr algn="ctr" defTabSz="457200">
              <a:spcBef>
                <a:spcPts val="300"/>
              </a:spcBef>
              <a:defRPr sz="5000" b="1">
                <a:solidFill>
                  <a:srgbClr val="FFFFFF"/>
                </a:solidFill>
                <a:latin typeface="Corbel"/>
                <a:ea typeface="Corbel"/>
                <a:cs typeface="Corbel"/>
                <a:sym typeface="Corbel"/>
              </a:defRPr>
            </a:pPr>
            <a:endParaRPr/>
          </a:p>
        </p:txBody>
      </p:sp>
      <p:pic>
        <p:nvPicPr>
          <p:cNvPr id="58" name="shp-black-1.png" descr="shp-black-1.png"/>
          <p:cNvPicPr>
            <a:picLocks noChangeAspect="1"/>
          </p:cNvPicPr>
          <p:nvPr/>
        </p:nvPicPr>
        <p:blipFill>
          <a:blip r:embed="rId2"/>
          <a:stretch>
            <a:fillRect/>
          </a:stretch>
        </p:blipFill>
        <p:spPr>
          <a:xfrm>
            <a:off x="1194710" y="6553200"/>
            <a:ext cx="304802" cy="304800"/>
          </a:xfrm>
          <a:prstGeom prst="rect">
            <a:avLst/>
          </a:prstGeom>
          <a:ln w="12700">
            <a:miter lim="400000"/>
          </a:ln>
        </p:spPr>
      </p:pic>
      <p:sp>
        <p:nvSpPr>
          <p:cNvPr id="59" name="Title Text"/>
          <p:cNvSpPr txBox="1">
            <a:spLocks noGrp="1"/>
          </p:cNvSpPr>
          <p:nvPr>
            <p:ph type="title"/>
          </p:nvPr>
        </p:nvSpPr>
        <p:spPr>
          <a:prstGeom prst="rect">
            <a:avLst/>
          </a:prstGeom>
        </p:spPr>
        <p:txBody>
          <a:bodyPr/>
          <a:lstStyle/>
          <a:p>
            <a:r>
              <a:t>Title Text</a:t>
            </a:r>
          </a:p>
        </p:txBody>
      </p:sp>
      <p:sp>
        <p:nvSpPr>
          <p:cNvPr id="60" name="Body Level One…"/>
          <p:cNvSpPr txBox="1">
            <a:spLocks noGrp="1"/>
          </p:cNvSpPr>
          <p:nvPr>
            <p:ph type="body" idx="1"/>
          </p:nvPr>
        </p:nvSpPr>
        <p:spPr>
          <a:xfrm>
            <a:off x="457200" y="1722435"/>
            <a:ext cx="8229600" cy="4525965"/>
          </a:xfrm>
          <a:prstGeom prst="rect">
            <a:avLst/>
          </a:prstGeom>
        </p:spPr>
        <p:txBody>
          <a:bodyPr/>
          <a:lstStyle>
            <a:lvl1pPr>
              <a:spcBef>
                <a:spcPts val="600"/>
              </a:spcBef>
              <a:buSzPct val="90000"/>
              <a:buFontTx/>
              <a:buChar char="▪"/>
              <a:defRPr sz="2800"/>
            </a:lvl1pPr>
            <a:lvl2pPr marL="764930" indent="-307730">
              <a:spcBef>
                <a:spcPts val="600"/>
              </a:spcBef>
              <a:buFontTx/>
              <a:defRPr sz="2800"/>
            </a:lvl2pPr>
            <a:lvl3pPr marL="1181100" indent="-266700">
              <a:spcBef>
                <a:spcPts val="600"/>
              </a:spcBef>
              <a:buFontTx/>
              <a:defRPr sz="2800"/>
            </a:lvl3pPr>
            <a:lvl4pPr marL="1662545" indent="-290945">
              <a:spcBef>
                <a:spcPts val="600"/>
              </a:spcBef>
              <a:buFontTx/>
              <a:defRPr sz="2800"/>
            </a:lvl4pPr>
            <a:lvl5pPr marL="2184400" indent="-355600">
              <a:spcBef>
                <a:spcPts val="600"/>
              </a:spcBef>
              <a:buFontTx/>
              <a:defRPr sz="2800"/>
            </a:lvl5pPr>
          </a:lstStyle>
          <a:p>
            <a:r>
              <a:t>Body Level One</a:t>
            </a:r>
          </a:p>
          <a:p>
            <a:pPr lvl="1"/>
            <a:r>
              <a:t>Body Level Two</a:t>
            </a:r>
          </a:p>
          <a:p>
            <a:pPr lvl="2"/>
            <a:r>
              <a:t>Body Level Three</a:t>
            </a:r>
          </a:p>
          <a:p>
            <a:pPr lvl="3"/>
            <a:r>
              <a:t>Body Level Four</a:t>
            </a:r>
          </a:p>
          <a:p>
            <a:pPr lvl="4"/>
            <a:r>
              <a:t>Body Level Five</a:t>
            </a:r>
          </a:p>
        </p:txBody>
      </p:sp>
      <p:sp>
        <p:nvSpPr>
          <p:cNvPr id="61" name="Text Placeholder 7"/>
          <p:cNvSpPr>
            <a:spLocks noGrp="1"/>
          </p:cNvSpPr>
          <p:nvPr>
            <p:ph type="body" sz="quarter" idx="13"/>
          </p:nvPr>
        </p:nvSpPr>
        <p:spPr>
          <a:xfrm>
            <a:off x="457200" y="1066800"/>
            <a:ext cx="8229600" cy="609600"/>
          </a:xfrm>
          <a:prstGeom prst="rect">
            <a:avLst/>
          </a:prstGeom>
        </p:spPr>
        <p:txBody>
          <a:bodyPr/>
          <a:lstStyle/>
          <a:p>
            <a:pPr algn="ctr" defTabSz="457200">
              <a:defRPr b="1"/>
            </a:pPr>
            <a:endParaRPr/>
          </a:p>
        </p:txBody>
      </p:sp>
      <p:sp>
        <p:nvSpPr>
          <p:cNvPr id="62" name="Rectangle 9"/>
          <p:cNvSpPr/>
          <p:nvPr/>
        </p:nvSpPr>
        <p:spPr>
          <a:xfrm>
            <a:off x="0" y="6553200"/>
            <a:ext cx="9144000" cy="304800"/>
          </a:xfrm>
          <a:prstGeom prst="rect">
            <a:avLst/>
          </a:prstGeom>
          <a:solidFill>
            <a:schemeClr val="accent2"/>
          </a:solidFill>
          <a:ln w="12700">
            <a:miter lim="400000"/>
          </a:ln>
        </p:spPr>
        <p:txBody>
          <a:bodyPr lIns="45718" tIns="45718" rIns="45718" bIns="45718" anchor="ctr"/>
          <a:lstStyle/>
          <a:p>
            <a:pPr algn="ctr" defTabSz="457200">
              <a:spcBef>
                <a:spcPts val="300"/>
              </a:spcBef>
              <a:defRPr sz="5000" b="1">
                <a:solidFill>
                  <a:srgbClr val="FFFFFF"/>
                </a:solidFill>
                <a:latin typeface="Corbel"/>
                <a:ea typeface="Corbel"/>
                <a:cs typeface="Corbel"/>
                <a:sym typeface="Corbel"/>
              </a:defRPr>
            </a:pPr>
            <a:endParaRPr/>
          </a:p>
        </p:txBody>
      </p:sp>
      <p:pic>
        <p:nvPicPr>
          <p:cNvPr id="63" name="Picture 6" descr="Picture 6"/>
          <p:cNvPicPr>
            <a:picLocks noChangeAspect="1"/>
          </p:cNvPicPr>
          <p:nvPr/>
        </p:nvPicPr>
        <p:blipFill>
          <a:blip r:embed="rId3"/>
          <a:stretch>
            <a:fillRect/>
          </a:stretch>
        </p:blipFill>
        <p:spPr>
          <a:xfrm>
            <a:off x="8539480" y="6560819"/>
            <a:ext cx="533401" cy="289561"/>
          </a:xfrm>
          <a:prstGeom prst="rect">
            <a:avLst/>
          </a:prstGeom>
          <a:ln w="12700">
            <a:miter lim="400000"/>
          </a:ln>
        </p:spPr>
      </p:pic>
      <p:sp>
        <p:nvSpPr>
          <p:cNvPr id="64" name="State Health Partners for DMAS"/>
          <p:cNvSpPr txBox="1"/>
          <p:nvPr/>
        </p:nvSpPr>
        <p:spPr>
          <a:xfrm>
            <a:off x="1371600" y="6565900"/>
            <a:ext cx="6400800" cy="175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ctr">
              <a:spcBef>
                <a:spcPts val="700"/>
              </a:spcBef>
              <a:defRPr sz="1700">
                <a:latin typeface="Corbel"/>
                <a:ea typeface="Corbel"/>
                <a:cs typeface="Corbel"/>
                <a:sym typeface="Corbel"/>
              </a:defRPr>
            </a:lvl1pPr>
          </a:lstStyle>
          <a:p>
            <a:r>
              <a:t>State Health Partners for DMAS</a:t>
            </a:r>
          </a:p>
        </p:txBody>
      </p:sp>
      <p:pic>
        <p:nvPicPr>
          <p:cNvPr id="65" name="shp-black-1.png" descr="shp-black-1.png"/>
          <p:cNvPicPr>
            <a:picLocks noChangeAspect="1"/>
          </p:cNvPicPr>
          <p:nvPr/>
        </p:nvPicPr>
        <p:blipFill>
          <a:blip r:embed="rId2"/>
          <a:stretch>
            <a:fillRect/>
          </a:stretch>
        </p:blipFill>
        <p:spPr>
          <a:xfrm>
            <a:off x="1194710" y="6553200"/>
            <a:ext cx="304802" cy="304800"/>
          </a:xfrm>
          <a:prstGeom prst="rect">
            <a:avLst/>
          </a:prstGeom>
          <a:ln w="12700">
            <a:miter lim="400000"/>
          </a:ln>
        </p:spPr>
      </p:pic>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97" name="Title Text"/>
          <p:cNvSpPr txBox="1">
            <a:spLocks noGrp="1"/>
          </p:cNvSpPr>
          <p:nvPr>
            <p:ph type="title"/>
          </p:nvPr>
        </p:nvSpPr>
        <p:spPr>
          <a:prstGeom prst="rect">
            <a:avLst/>
          </a:prstGeom>
        </p:spPr>
        <p:txBody>
          <a:bodyPr/>
          <a:lstStyle/>
          <a:p>
            <a:r>
              <a:t>Title Text</a:t>
            </a:r>
          </a:p>
        </p:txBody>
      </p:sp>
      <p:sp>
        <p:nvSpPr>
          <p:cNvPr id="98"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buSzPct val="90000"/>
              <a:buFontTx/>
              <a:buChar char="▪"/>
              <a:defRPr sz="2800"/>
            </a:lvl1pPr>
            <a:lvl2pPr marL="790575" indent="-333375">
              <a:spcBef>
                <a:spcPts val="600"/>
              </a:spcBef>
              <a:buFontTx/>
              <a:defRPr sz="2800"/>
            </a:lvl2pPr>
            <a:lvl3pPr marL="1234438" indent="-320038">
              <a:spcBef>
                <a:spcPts val="600"/>
              </a:spcBef>
              <a:buFontTx/>
              <a:defRPr sz="2800"/>
            </a:lvl3pPr>
            <a:lvl4pPr marL="1727200" indent="-355600">
              <a:spcBef>
                <a:spcPts val="600"/>
              </a:spcBef>
              <a:buFontTx/>
              <a:defRPr sz="2800"/>
            </a:lvl4pPr>
            <a:lvl5pPr marL="2184400" indent="-355600">
              <a:spcBef>
                <a:spcPts val="600"/>
              </a:spcBef>
              <a:buFontTx/>
              <a:defRPr sz="2800"/>
            </a:lvl5pPr>
          </a:lstStyle>
          <a:p>
            <a:r>
              <a:t>Body Level One</a:t>
            </a:r>
          </a:p>
          <a:p>
            <a:pPr lvl="1"/>
            <a:r>
              <a:t>Body Level Two</a:t>
            </a:r>
          </a:p>
          <a:p>
            <a:pPr lvl="2"/>
            <a:r>
              <a:t>Body Level Three</a:t>
            </a:r>
          </a:p>
          <a:p>
            <a:pPr lvl="3"/>
            <a:r>
              <a:t>Body Level Four</a:t>
            </a:r>
          </a:p>
          <a:p>
            <a:pPr lvl="4"/>
            <a:r>
              <a:t>Body Level Five</a:t>
            </a:r>
          </a:p>
        </p:txBody>
      </p:sp>
      <p:sp>
        <p:nvSpPr>
          <p:cNvPr id="99" name="Text Placeholder 7"/>
          <p:cNvSpPr>
            <a:spLocks noGrp="1"/>
          </p:cNvSpPr>
          <p:nvPr>
            <p:ph type="body" sz="quarter" idx="13"/>
          </p:nvPr>
        </p:nvSpPr>
        <p:spPr>
          <a:xfrm>
            <a:off x="457200" y="1066800"/>
            <a:ext cx="8229600" cy="609600"/>
          </a:xfrm>
          <a:prstGeom prst="rect">
            <a:avLst/>
          </a:prstGeom>
        </p:spPr>
        <p:txBody>
          <a:bodyPr/>
          <a:lstStyle/>
          <a:p>
            <a:pPr algn="ctr" defTabSz="457200">
              <a:defRPr b="1"/>
            </a:pPr>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reak Slide">
    <p:spTree>
      <p:nvGrpSpPr>
        <p:cNvPr id="1" name=""/>
        <p:cNvGrpSpPr/>
        <p:nvPr/>
      </p:nvGrpSpPr>
      <p:grpSpPr>
        <a:xfrm>
          <a:off x="0" y="0"/>
          <a:ext cx="0" cy="0"/>
          <a:chOff x="0" y="0"/>
          <a:chExt cx="0" cy="0"/>
        </a:xfrm>
      </p:grpSpPr>
      <p:sp>
        <p:nvSpPr>
          <p:cNvPr id="117" name="Rectangle 6"/>
          <p:cNvSpPr/>
          <p:nvPr/>
        </p:nvSpPr>
        <p:spPr>
          <a:xfrm>
            <a:off x="0" y="0"/>
            <a:ext cx="9144000" cy="304800"/>
          </a:xfrm>
          <a:prstGeom prst="rect">
            <a:avLst/>
          </a:prstGeom>
          <a:solidFill>
            <a:schemeClr val="accent1"/>
          </a:solidFill>
          <a:ln w="12700">
            <a:miter lim="400000"/>
          </a:ln>
        </p:spPr>
        <p:txBody>
          <a:bodyPr lIns="45718" tIns="45718" rIns="45718" bIns="45718" anchor="ctr"/>
          <a:lstStyle/>
          <a:p>
            <a:pPr algn="ctr" defTabSz="457200">
              <a:spcBef>
                <a:spcPts val="300"/>
              </a:spcBef>
              <a:defRPr sz="5000" b="1">
                <a:solidFill>
                  <a:srgbClr val="FFFFFF"/>
                </a:solidFill>
                <a:latin typeface="Corbel"/>
                <a:ea typeface="Corbel"/>
                <a:cs typeface="Corbel"/>
                <a:sym typeface="Corbel"/>
              </a:defRPr>
            </a:pPr>
            <a:endParaRPr/>
          </a:p>
        </p:txBody>
      </p:sp>
      <p:sp>
        <p:nvSpPr>
          <p:cNvPr id="118" name="Rectangle 9"/>
          <p:cNvSpPr/>
          <p:nvPr/>
        </p:nvSpPr>
        <p:spPr>
          <a:xfrm>
            <a:off x="0" y="6553200"/>
            <a:ext cx="9144000" cy="304800"/>
          </a:xfrm>
          <a:prstGeom prst="rect">
            <a:avLst/>
          </a:prstGeom>
          <a:solidFill>
            <a:schemeClr val="accent2"/>
          </a:solidFill>
          <a:ln w="12700">
            <a:miter lim="400000"/>
          </a:ln>
        </p:spPr>
        <p:txBody>
          <a:bodyPr lIns="45718" tIns="45718" rIns="45718" bIns="45718" anchor="ctr"/>
          <a:lstStyle/>
          <a:p>
            <a:pPr algn="ctr" defTabSz="457200">
              <a:spcBef>
                <a:spcPts val="300"/>
              </a:spcBef>
              <a:defRPr sz="5000" b="1">
                <a:solidFill>
                  <a:srgbClr val="FFFFFF"/>
                </a:solidFill>
                <a:latin typeface="Corbel"/>
                <a:ea typeface="Corbel"/>
                <a:cs typeface="Corbel"/>
                <a:sym typeface="Corbel"/>
              </a:defRPr>
            </a:pPr>
            <a:endParaRPr/>
          </a:p>
        </p:txBody>
      </p:sp>
      <p:pic>
        <p:nvPicPr>
          <p:cNvPr id="119" name="Picture 6" descr="Picture 6"/>
          <p:cNvPicPr>
            <a:picLocks noChangeAspect="1"/>
          </p:cNvPicPr>
          <p:nvPr/>
        </p:nvPicPr>
        <p:blipFill>
          <a:blip r:embed="rId2"/>
          <a:stretch>
            <a:fillRect/>
          </a:stretch>
        </p:blipFill>
        <p:spPr>
          <a:xfrm>
            <a:off x="8526780" y="6217918"/>
            <a:ext cx="533401" cy="289561"/>
          </a:xfrm>
          <a:prstGeom prst="rect">
            <a:avLst/>
          </a:prstGeom>
          <a:ln w="12700">
            <a:miter lim="400000"/>
          </a:ln>
        </p:spPr>
      </p:pic>
      <p:sp>
        <p:nvSpPr>
          <p:cNvPr id="120" name="State Health Partners for DMAS"/>
          <p:cNvSpPr txBox="1"/>
          <p:nvPr/>
        </p:nvSpPr>
        <p:spPr>
          <a:xfrm>
            <a:off x="1371600" y="6565900"/>
            <a:ext cx="6400800" cy="175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ctr">
              <a:spcBef>
                <a:spcPts val="700"/>
              </a:spcBef>
              <a:defRPr sz="1700">
                <a:latin typeface="Corbel"/>
                <a:ea typeface="Corbel"/>
                <a:cs typeface="Corbel"/>
                <a:sym typeface="Corbel"/>
              </a:defRPr>
            </a:lvl1pPr>
          </a:lstStyle>
          <a:p>
            <a:r>
              <a:t>State Health Partners for DMAS</a:t>
            </a:r>
          </a:p>
        </p:txBody>
      </p:sp>
      <p:pic>
        <p:nvPicPr>
          <p:cNvPr id="121" name="shp-black-1.png" descr="shp-black-1.png"/>
          <p:cNvPicPr>
            <a:picLocks noChangeAspect="1"/>
          </p:cNvPicPr>
          <p:nvPr/>
        </p:nvPicPr>
        <p:blipFill>
          <a:blip r:embed="rId3"/>
          <a:stretch>
            <a:fillRect/>
          </a:stretch>
        </p:blipFill>
        <p:spPr>
          <a:xfrm>
            <a:off x="1194710" y="6553200"/>
            <a:ext cx="304802" cy="304800"/>
          </a:xfrm>
          <a:prstGeom prst="rect">
            <a:avLst/>
          </a:prstGeom>
          <a:ln w="12700">
            <a:miter lim="400000"/>
          </a:ln>
        </p:spPr>
      </p:pic>
      <p:sp>
        <p:nvSpPr>
          <p:cNvPr id="122" name="Picture Placeholder 11"/>
          <p:cNvSpPr>
            <a:spLocks noGrp="1"/>
          </p:cNvSpPr>
          <p:nvPr>
            <p:ph type="pic" idx="13"/>
          </p:nvPr>
        </p:nvSpPr>
        <p:spPr>
          <a:xfrm>
            <a:off x="0" y="0"/>
            <a:ext cx="9144000" cy="6858000"/>
          </a:xfrm>
          <a:prstGeom prst="rect">
            <a:avLst/>
          </a:prstGeom>
        </p:spPr>
        <p:txBody>
          <a:bodyPr lIns="91439" tIns="45719" rIns="91439" bIns="45719">
            <a:noAutofit/>
          </a:bodyPr>
          <a:lstStyle/>
          <a:p>
            <a:endParaRPr/>
          </a:p>
        </p:txBody>
      </p:sp>
      <p:sp>
        <p:nvSpPr>
          <p:cNvPr id="123" name="Body Level One…"/>
          <p:cNvSpPr txBox="1">
            <a:spLocks noGrp="1"/>
          </p:cNvSpPr>
          <p:nvPr>
            <p:ph type="body" sz="half" idx="1"/>
          </p:nvPr>
        </p:nvSpPr>
        <p:spPr>
          <a:xfrm>
            <a:off x="3429000" y="3553638"/>
            <a:ext cx="5562600" cy="3151963"/>
          </a:xfrm>
          <a:prstGeom prst="rect">
            <a:avLst/>
          </a:prstGeom>
        </p:spPr>
        <p:txBody>
          <a:bodyPr anchor="b"/>
          <a:lstStyle>
            <a:lvl1pPr marL="0" indent="0" algn="r">
              <a:spcBef>
                <a:spcPts val="0"/>
              </a:spcBef>
              <a:buClrTx/>
              <a:buSzTx/>
              <a:buFontTx/>
              <a:buNone/>
              <a:defRPr sz="4000" b="1" cap="all">
                <a:solidFill>
                  <a:srgbClr val="FFFFFF"/>
                </a:solidFill>
              </a:defRPr>
            </a:lvl1pPr>
            <a:lvl2pPr marL="0" indent="0" algn="r">
              <a:spcBef>
                <a:spcPts val="0"/>
              </a:spcBef>
              <a:buClrTx/>
              <a:buSzTx/>
              <a:buFontTx/>
              <a:buNone/>
              <a:defRPr sz="4000" b="1" cap="all">
                <a:solidFill>
                  <a:srgbClr val="FFFFFF"/>
                </a:solidFill>
              </a:defRPr>
            </a:lvl2pPr>
            <a:lvl3pPr marL="0" indent="0" algn="r">
              <a:spcBef>
                <a:spcPts val="0"/>
              </a:spcBef>
              <a:buClrTx/>
              <a:buSzTx/>
              <a:buFontTx/>
              <a:buNone/>
              <a:defRPr sz="4000" b="1" cap="all">
                <a:solidFill>
                  <a:srgbClr val="FFFFFF"/>
                </a:solidFill>
              </a:defRPr>
            </a:lvl3pPr>
            <a:lvl4pPr marL="0" indent="0" algn="r">
              <a:spcBef>
                <a:spcPts val="0"/>
              </a:spcBef>
              <a:buClrTx/>
              <a:buSzTx/>
              <a:buFontTx/>
              <a:buNone/>
              <a:defRPr sz="4000" b="1" cap="all">
                <a:solidFill>
                  <a:srgbClr val="FFFFFF"/>
                </a:solidFill>
              </a:defRPr>
            </a:lvl4pPr>
            <a:lvl5pPr marL="0" indent="0" algn="r">
              <a:spcBef>
                <a:spcPts val="0"/>
              </a:spcBef>
              <a:buClrTx/>
              <a:buSzTx/>
              <a:buFontTx/>
              <a:buNone/>
              <a:defRPr sz="4000" b="1" cap="all">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0" name="Slide Number">
            <a:extLst>
              <a:ext uri="{FF2B5EF4-FFF2-40B4-BE49-F238E27FC236}">
                <a16:creationId xmlns:a16="http://schemas.microsoft.com/office/drawing/2014/main" id="{0B962CC3-8046-2548-80C2-B2725F56C79F}"/>
              </a:ext>
            </a:extLst>
          </p:cNvPr>
          <p:cNvSpPr txBox="1">
            <a:spLocks/>
          </p:cNvSpPr>
          <p:nvPr userDrawn="1"/>
        </p:nvSpPr>
        <p:spPr>
          <a:xfrm>
            <a:off x="200663" y="6537705"/>
            <a:ext cx="256539" cy="275465"/>
          </a:xfrm>
          <a:prstGeom prst="rect">
            <a:avLst/>
          </a:prstGeom>
          <a:ln w="12700">
            <a:miter lim="400000"/>
          </a:ln>
        </p:spPr>
        <p:txBody>
          <a:bodyPr wrap="none" lIns="45718" tIns="45718" rIns="45718" bIns="45718"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Cambria"/>
                <a:ea typeface="Cambria"/>
                <a:cs typeface="Cambria"/>
                <a:sym typeface="Cambri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US" smtClean="0"/>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All Blank">
    <p:spTree>
      <p:nvGrpSpPr>
        <p:cNvPr id="1" name=""/>
        <p:cNvGrpSpPr/>
        <p:nvPr/>
      </p:nvGrpSpPr>
      <p:grpSpPr>
        <a:xfrm>
          <a:off x="0" y="0"/>
          <a:ext cx="0" cy="0"/>
          <a:chOff x="0" y="0"/>
          <a:chExt cx="0" cy="0"/>
        </a:xfrm>
      </p:grpSpPr>
      <p:sp>
        <p:nvSpPr>
          <p:cNvPr id="156" name="Rectangle 6"/>
          <p:cNvSpPr/>
          <p:nvPr/>
        </p:nvSpPr>
        <p:spPr>
          <a:xfrm>
            <a:off x="0" y="0"/>
            <a:ext cx="9144000" cy="304800"/>
          </a:xfrm>
          <a:prstGeom prst="rect">
            <a:avLst/>
          </a:prstGeom>
          <a:solidFill>
            <a:schemeClr val="accent1"/>
          </a:solidFill>
          <a:ln w="12700">
            <a:miter lim="400000"/>
          </a:ln>
        </p:spPr>
        <p:txBody>
          <a:bodyPr lIns="45718" tIns="45718" rIns="45718" bIns="45718" anchor="ctr"/>
          <a:lstStyle/>
          <a:p>
            <a:pPr algn="ctr" defTabSz="457200">
              <a:spcBef>
                <a:spcPts val="300"/>
              </a:spcBef>
              <a:defRPr sz="5000" b="1">
                <a:solidFill>
                  <a:srgbClr val="FFFFFF"/>
                </a:solidFill>
                <a:latin typeface="Corbel"/>
                <a:ea typeface="Corbel"/>
                <a:cs typeface="Corbel"/>
                <a:sym typeface="Corbel"/>
              </a:defRPr>
            </a:pPr>
            <a:endParaRPr/>
          </a:p>
        </p:txBody>
      </p:sp>
      <p:sp>
        <p:nvSpPr>
          <p:cNvPr id="157" name="Rectangle 9"/>
          <p:cNvSpPr/>
          <p:nvPr/>
        </p:nvSpPr>
        <p:spPr>
          <a:xfrm>
            <a:off x="0" y="6553200"/>
            <a:ext cx="9144000" cy="304800"/>
          </a:xfrm>
          <a:prstGeom prst="rect">
            <a:avLst/>
          </a:prstGeom>
          <a:solidFill>
            <a:schemeClr val="accent2"/>
          </a:solidFill>
          <a:ln w="12700">
            <a:miter lim="400000"/>
          </a:ln>
        </p:spPr>
        <p:txBody>
          <a:bodyPr lIns="45718" tIns="45718" rIns="45718" bIns="45718" anchor="ctr"/>
          <a:lstStyle/>
          <a:p>
            <a:pPr algn="ctr" defTabSz="457200">
              <a:spcBef>
                <a:spcPts val="300"/>
              </a:spcBef>
              <a:defRPr sz="5000" b="1">
                <a:solidFill>
                  <a:srgbClr val="FFFFFF"/>
                </a:solidFill>
                <a:latin typeface="Corbel"/>
                <a:ea typeface="Corbel"/>
                <a:cs typeface="Corbel"/>
                <a:sym typeface="Corbel"/>
              </a:defRPr>
            </a:pPr>
            <a:endParaRPr/>
          </a:p>
        </p:txBody>
      </p:sp>
      <p:pic>
        <p:nvPicPr>
          <p:cNvPr id="158" name="Picture 6" descr="Picture 6"/>
          <p:cNvPicPr>
            <a:picLocks noChangeAspect="1"/>
          </p:cNvPicPr>
          <p:nvPr/>
        </p:nvPicPr>
        <p:blipFill>
          <a:blip r:embed="rId2"/>
          <a:stretch>
            <a:fillRect/>
          </a:stretch>
        </p:blipFill>
        <p:spPr>
          <a:xfrm>
            <a:off x="8526780" y="6217918"/>
            <a:ext cx="533401" cy="289561"/>
          </a:xfrm>
          <a:prstGeom prst="rect">
            <a:avLst/>
          </a:prstGeom>
          <a:ln w="12700">
            <a:miter lim="400000"/>
          </a:ln>
        </p:spPr>
      </p:pic>
      <p:sp>
        <p:nvSpPr>
          <p:cNvPr id="159" name="State Health Partners for DMAS"/>
          <p:cNvSpPr txBox="1"/>
          <p:nvPr/>
        </p:nvSpPr>
        <p:spPr>
          <a:xfrm>
            <a:off x="1371600" y="6565900"/>
            <a:ext cx="6400800" cy="175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ctr">
              <a:spcBef>
                <a:spcPts val="700"/>
              </a:spcBef>
              <a:defRPr sz="1700">
                <a:latin typeface="Corbel"/>
                <a:ea typeface="Corbel"/>
                <a:cs typeface="Corbel"/>
                <a:sym typeface="Corbel"/>
              </a:defRPr>
            </a:lvl1pPr>
          </a:lstStyle>
          <a:p>
            <a:r>
              <a:t>State Health Partners for DMAS</a:t>
            </a:r>
          </a:p>
        </p:txBody>
      </p:sp>
      <p:pic>
        <p:nvPicPr>
          <p:cNvPr id="160" name="shp-black-1.png" descr="shp-black-1.png"/>
          <p:cNvPicPr>
            <a:picLocks noChangeAspect="1"/>
          </p:cNvPicPr>
          <p:nvPr/>
        </p:nvPicPr>
        <p:blipFill>
          <a:blip r:embed="rId3"/>
          <a:stretch>
            <a:fillRect/>
          </a:stretch>
        </p:blipFill>
        <p:spPr>
          <a:xfrm>
            <a:off x="1194710" y="6553200"/>
            <a:ext cx="304802" cy="304800"/>
          </a:xfrm>
          <a:prstGeom prst="rect">
            <a:avLst/>
          </a:prstGeom>
          <a:ln w="12700">
            <a:miter lim="400000"/>
          </a:ln>
        </p:spPr>
      </p:pic>
      <p:sp>
        <p:nvSpPr>
          <p:cNvPr id="8" name="Slide Number">
            <a:extLst>
              <a:ext uri="{FF2B5EF4-FFF2-40B4-BE49-F238E27FC236}">
                <a16:creationId xmlns:a16="http://schemas.microsoft.com/office/drawing/2014/main" id="{8B85D5B0-5E62-0546-B5C4-72D8AE23FD38}"/>
              </a:ext>
            </a:extLst>
          </p:cNvPr>
          <p:cNvSpPr txBox="1">
            <a:spLocks noGrp="1"/>
          </p:cNvSpPr>
          <p:nvPr>
            <p:ph type="sldNum" sz="quarter" idx="2"/>
          </p:nvPr>
        </p:nvSpPr>
        <p:spPr>
          <a:xfrm>
            <a:off x="200663" y="6537705"/>
            <a:ext cx="256539" cy="27546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68" name="Rectangle 6"/>
          <p:cNvSpPr/>
          <p:nvPr/>
        </p:nvSpPr>
        <p:spPr>
          <a:xfrm>
            <a:off x="0" y="0"/>
            <a:ext cx="9144000" cy="304800"/>
          </a:xfrm>
          <a:prstGeom prst="rect">
            <a:avLst/>
          </a:prstGeom>
          <a:solidFill>
            <a:schemeClr val="accent1"/>
          </a:solidFill>
          <a:ln w="12700">
            <a:miter lim="400000"/>
          </a:ln>
        </p:spPr>
        <p:txBody>
          <a:bodyPr lIns="45718" tIns="45718" rIns="45718" bIns="45718" anchor="ctr"/>
          <a:lstStyle/>
          <a:p>
            <a:pPr algn="ctr" defTabSz="457200">
              <a:spcBef>
                <a:spcPts val="300"/>
              </a:spcBef>
              <a:defRPr sz="5000" b="1">
                <a:solidFill>
                  <a:srgbClr val="FFFFFF"/>
                </a:solidFill>
                <a:latin typeface="Corbel"/>
                <a:ea typeface="Corbel"/>
                <a:cs typeface="Corbel"/>
                <a:sym typeface="Corbel"/>
              </a:defRPr>
            </a:pPr>
            <a:endParaRPr/>
          </a:p>
        </p:txBody>
      </p:sp>
      <p:sp>
        <p:nvSpPr>
          <p:cNvPr id="169" name="Rectangle 9"/>
          <p:cNvSpPr/>
          <p:nvPr/>
        </p:nvSpPr>
        <p:spPr>
          <a:xfrm>
            <a:off x="0" y="6553200"/>
            <a:ext cx="9144000" cy="304800"/>
          </a:xfrm>
          <a:prstGeom prst="rect">
            <a:avLst/>
          </a:prstGeom>
          <a:solidFill>
            <a:schemeClr val="accent2"/>
          </a:solidFill>
          <a:ln w="12700">
            <a:miter lim="400000"/>
          </a:ln>
        </p:spPr>
        <p:txBody>
          <a:bodyPr lIns="45718" tIns="45718" rIns="45718" bIns="45718" anchor="ctr"/>
          <a:lstStyle/>
          <a:p>
            <a:pPr algn="ctr" defTabSz="457200">
              <a:spcBef>
                <a:spcPts val="300"/>
              </a:spcBef>
              <a:defRPr sz="5000" b="1">
                <a:solidFill>
                  <a:srgbClr val="FFFFFF"/>
                </a:solidFill>
                <a:latin typeface="Corbel"/>
                <a:ea typeface="Corbel"/>
                <a:cs typeface="Corbel"/>
                <a:sym typeface="Corbel"/>
              </a:defRPr>
            </a:pPr>
            <a:endParaRPr/>
          </a:p>
        </p:txBody>
      </p:sp>
      <p:pic>
        <p:nvPicPr>
          <p:cNvPr id="170" name="Picture 6" descr="Picture 6"/>
          <p:cNvPicPr>
            <a:picLocks noChangeAspect="1"/>
          </p:cNvPicPr>
          <p:nvPr/>
        </p:nvPicPr>
        <p:blipFill>
          <a:blip r:embed="rId2"/>
          <a:stretch>
            <a:fillRect/>
          </a:stretch>
        </p:blipFill>
        <p:spPr>
          <a:xfrm>
            <a:off x="8526780" y="6217918"/>
            <a:ext cx="533401" cy="289561"/>
          </a:xfrm>
          <a:prstGeom prst="rect">
            <a:avLst/>
          </a:prstGeom>
          <a:ln w="12700">
            <a:miter lim="400000"/>
          </a:ln>
        </p:spPr>
      </p:pic>
      <p:sp>
        <p:nvSpPr>
          <p:cNvPr id="171" name="State Health Partners for DMAS"/>
          <p:cNvSpPr txBox="1"/>
          <p:nvPr/>
        </p:nvSpPr>
        <p:spPr>
          <a:xfrm>
            <a:off x="1371600" y="6565900"/>
            <a:ext cx="6400800" cy="175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ctr">
              <a:spcBef>
                <a:spcPts val="700"/>
              </a:spcBef>
              <a:defRPr sz="1700">
                <a:latin typeface="Corbel"/>
                <a:ea typeface="Corbel"/>
                <a:cs typeface="Corbel"/>
                <a:sym typeface="Corbel"/>
              </a:defRPr>
            </a:lvl1pPr>
          </a:lstStyle>
          <a:p>
            <a:r>
              <a:t>State Health Partners for DMAS</a:t>
            </a:r>
          </a:p>
        </p:txBody>
      </p:sp>
      <p:pic>
        <p:nvPicPr>
          <p:cNvPr id="172" name="shp-black-1.png" descr="shp-black-1.png"/>
          <p:cNvPicPr>
            <a:picLocks noChangeAspect="1"/>
          </p:cNvPicPr>
          <p:nvPr/>
        </p:nvPicPr>
        <p:blipFill>
          <a:blip r:embed="rId3"/>
          <a:stretch>
            <a:fillRect/>
          </a:stretch>
        </p:blipFill>
        <p:spPr>
          <a:xfrm>
            <a:off x="1194710" y="6553200"/>
            <a:ext cx="304802" cy="304800"/>
          </a:xfrm>
          <a:prstGeom prst="rect">
            <a:avLst/>
          </a:prstGeom>
          <a:ln w="12700">
            <a:miter lim="400000"/>
          </a:ln>
        </p:spPr>
      </p:pic>
      <p:sp>
        <p:nvSpPr>
          <p:cNvPr id="173" name="Rectangle 6"/>
          <p:cNvSpPr/>
          <p:nvPr/>
        </p:nvSpPr>
        <p:spPr>
          <a:xfrm>
            <a:off x="0" y="5657850"/>
            <a:ext cx="9144001" cy="342900"/>
          </a:xfrm>
          <a:prstGeom prst="rect">
            <a:avLst/>
          </a:prstGeom>
          <a:solidFill>
            <a:srgbClr val="BD582C"/>
          </a:solidFill>
          <a:ln w="12700">
            <a:miter lim="400000"/>
          </a:ln>
        </p:spPr>
        <p:txBody>
          <a:bodyPr lIns="45718" tIns="45718" rIns="45718" bIns="45718"/>
          <a:lstStyle/>
          <a:p>
            <a:pPr algn="ctr" defTabSz="457200">
              <a:defRPr sz="2400" b="1">
                <a:latin typeface="Corbel"/>
                <a:ea typeface="Corbel"/>
                <a:cs typeface="Corbel"/>
                <a:sym typeface="Corbel"/>
              </a:defRPr>
            </a:pPr>
            <a:endParaRPr/>
          </a:p>
        </p:txBody>
      </p:sp>
      <p:sp>
        <p:nvSpPr>
          <p:cNvPr id="174" name="Rectangle 8"/>
          <p:cNvSpPr/>
          <p:nvPr/>
        </p:nvSpPr>
        <p:spPr>
          <a:xfrm>
            <a:off x="-2" y="5607987"/>
            <a:ext cx="9144005" cy="49500"/>
          </a:xfrm>
          <a:prstGeom prst="rect">
            <a:avLst/>
          </a:prstGeom>
          <a:solidFill>
            <a:srgbClr val="E48312"/>
          </a:solidFill>
          <a:ln w="12700">
            <a:miter lim="400000"/>
          </a:ln>
        </p:spPr>
        <p:txBody>
          <a:bodyPr lIns="45718" tIns="45718" rIns="45718" bIns="45718"/>
          <a:lstStyle/>
          <a:p>
            <a:pPr algn="ctr" defTabSz="457200">
              <a:defRPr sz="2400" b="1">
                <a:latin typeface="Corbel"/>
                <a:ea typeface="Corbel"/>
                <a:cs typeface="Corbel"/>
                <a:sym typeface="Corbel"/>
              </a:defRPr>
            </a:pPr>
            <a:endParaRPr/>
          </a:p>
        </p:txBody>
      </p:sp>
      <p:sp>
        <p:nvSpPr>
          <p:cNvPr id="175" name="Straight Connector 9"/>
          <p:cNvSpPr/>
          <p:nvPr/>
        </p:nvSpPr>
        <p:spPr>
          <a:xfrm>
            <a:off x="895149" y="2160633"/>
            <a:ext cx="7475219" cy="1"/>
          </a:xfrm>
          <a:prstGeom prst="line">
            <a:avLst/>
          </a:prstGeom>
          <a:ln w="3175">
            <a:solidFill>
              <a:srgbClr val="808080"/>
            </a:solidFill>
          </a:ln>
        </p:spPr>
        <p:txBody>
          <a:bodyPr lIns="45718" tIns="45718" rIns="45718" bIns="45718"/>
          <a:lstStyle/>
          <a:p>
            <a:pPr algn="ctr" defTabSz="457200">
              <a:defRPr sz="2400" b="1">
                <a:latin typeface="Corbel"/>
                <a:ea typeface="Corbel"/>
                <a:cs typeface="Corbel"/>
                <a:sym typeface="Corbel"/>
              </a:defRPr>
            </a:pPr>
            <a:endParaRPr/>
          </a:p>
        </p:txBody>
      </p:sp>
      <p:sp>
        <p:nvSpPr>
          <p:cNvPr id="176" name="Title Text"/>
          <p:cNvSpPr txBox="1">
            <a:spLocks noGrp="1"/>
          </p:cNvSpPr>
          <p:nvPr>
            <p:ph type="title"/>
          </p:nvPr>
        </p:nvSpPr>
        <p:spPr>
          <a:xfrm>
            <a:off x="822960" y="1072201"/>
            <a:ext cx="7543801" cy="1088069"/>
          </a:xfrm>
          <a:prstGeom prst="rect">
            <a:avLst/>
          </a:prstGeom>
        </p:spPr>
        <p:txBody>
          <a:bodyPr lIns="34289" tIns="34289" rIns="34289" bIns="34289"/>
          <a:lstStyle>
            <a:lvl1pPr algn="l">
              <a:lnSpc>
                <a:spcPct val="85000"/>
              </a:lnSpc>
              <a:defRPr sz="4800" b="0" spc="-50">
                <a:solidFill>
                  <a:srgbClr val="404040"/>
                </a:solidFill>
                <a:latin typeface="+mn-lt"/>
                <a:ea typeface="+mn-ea"/>
                <a:cs typeface="+mn-cs"/>
                <a:sym typeface="Calibri"/>
              </a:defRPr>
            </a:lvl1pPr>
          </a:lstStyle>
          <a:p>
            <a:r>
              <a:t>Title Text</a:t>
            </a:r>
          </a:p>
        </p:txBody>
      </p:sp>
      <p:sp>
        <p:nvSpPr>
          <p:cNvPr id="12" name="Slide Number">
            <a:extLst>
              <a:ext uri="{FF2B5EF4-FFF2-40B4-BE49-F238E27FC236}">
                <a16:creationId xmlns:a16="http://schemas.microsoft.com/office/drawing/2014/main" id="{E4BA5AAD-3D33-B74B-A802-9C76EAC02713}"/>
              </a:ext>
            </a:extLst>
          </p:cNvPr>
          <p:cNvSpPr txBox="1">
            <a:spLocks/>
          </p:cNvSpPr>
          <p:nvPr userDrawn="1"/>
        </p:nvSpPr>
        <p:spPr>
          <a:xfrm>
            <a:off x="200663" y="6537705"/>
            <a:ext cx="256539" cy="275465"/>
          </a:xfrm>
          <a:prstGeom prst="rect">
            <a:avLst/>
          </a:prstGeom>
          <a:ln w="12700">
            <a:miter lim="400000"/>
          </a:ln>
        </p:spPr>
        <p:txBody>
          <a:bodyPr wrap="none" lIns="45718" tIns="45718" rIns="45718" bIns="45718"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Cambria"/>
                <a:ea typeface="Cambria"/>
                <a:cs typeface="Cambria"/>
                <a:sym typeface="Cambri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US" smtClean="0"/>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0"/>
            <a:ext cx="9144000" cy="304800"/>
          </a:xfrm>
          <a:prstGeom prst="rect">
            <a:avLst/>
          </a:prstGeom>
          <a:solidFill>
            <a:schemeClr val="accent1"/>
          </a:solidFill>
          <a:ln w="12700">
            <a:miter lim="400000"/>
          </a:ln>
        </p:spPr>
        <p:txBody>
          <a:bodyPr lIns="45718" tIns="45718" rIns="45718" bIns="45718" anchor="ctr"/>
          <a:lstStyle/>
          <a:p>
            <a:pPr algn="ctr" defTabSz="457200">
              <a:spcBef>
                <a:spcPts val="300"/>
              </a:spcBef>
              <a:defRPr sz="5000" b="1">
                <a:solidFill>
                  <a:srgbClr val="FFFFFF"/>
                </a:solidFill>
                <a:latin typeface="Corbel"/>
                <a:ea typeface="Corbel"/>
                <a:cs typeface="Corbel"/>
                <a:sym typeface="Corbel"/>
              </a:defRPr>
            </a:pPr>
            <a:endParaRPr/>
          </a:p>
        </p:txBody>
      </p:sp>
      <p:sp>
        <p:nvSpPr>
          <p:cNvPr id="3" name="Rectangle 9"/>
          <p:cNvSpPr/>
          <p:nvPr/>
        </p:nvSpPr>
        <p:spPr>
          <a:xfrm>
            <a:off x="0" y="6553200"/>
            <a:ext cx="9144000" cy="304800"/>
          </a:xfrm>
          <a:prstGeom prst="rect">
            <a:avLst/>
          </a:prstGeom>
          <a:solidFill>
            <a:schemeClr val="accent2"/>
          </a:solidFill>
          <a:ln w="12700">
            <a:miter lim="400000"/>
          </a:ln>
        </p:spPr>
        <p:txBody>
          <a:bodyPr lIns="45718" tIns="45718" rIns="45718" bIns="45718" anchor="ctr"/>
          <a:lstStyle/>
          <a:p>
            <a:pPr algn="ctr" defTabSz="457200">
              <a:spcBef>
                <a:spcPts val="300"/>
              </a:spcBef>
              <a:defRPr sz="5000" b="1">
                <a:solidFill>
                  <a:srgbClr val="FFFFFF"/>
                </a:solidFill>
                <a:latin typeface="Corbel"/>
                <a:ea typeface="Corbel"/>
                <a:cs typeface="Corbel"/>
                <a:sym typeface="Corbel"/>
              </a:defRPr>
            </a:pPr>
            <a:endParaRPr/>
          </a:p>
        </p:txBody>
      </p:sp>
      <p:pic>
        <p:nvPicPr>
          <p:cNvPr id="4" name="Picture 6" descr="Picture 6"/>
          <p:cNvPicPr>
            <a:picLocks noChangeAspect="1"/>
          </p:cNvPicPr>
          <p:nvPr/>
        </p:nvPicPr>
        <p:blipFill>
          <a:blip r:embed="rId10"/>
          <a:stretch>
            <a:fillRect/>
          </a:stretch>
        </p:blipFill>
        <p:spPr>
          <a:xfrm>
            <a:off x="8539480" y="6560819"/>
            <a:ext cx="533401" cy="289561"/>
          </a:xfrm>
          <a:prstGeom prst="rect">
            <a:avLst/>
          </a:prstGeom>
          <a:ln w="12700">
            <a:miter lim="400000"/>
          </a:ln>
        </p:spPr>
      </p:pic>
      <p:sp>
        <p:nvSpPr>
          <p:cNvPr id="5" name="State Health Partners for DMAS"/>
          <p:cNvSpPr txBox="1"/>
          <p:nvPr/>
        </p:nvSpPr>
        <p:spPr>
          <a:xfrm>
            <a:off x="1371600" y="6565900"/>
            <a:ext cx="6400800" cy="175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ctr">
              <a:spcBef>
                <a:spcPts val="700"/>
              </a:spcBef>
              <a:defRPr sz="1700">
                <a:latin typeface="Corbel"/>
                <a:ea typeface="Corbel"/>
                <a:cs typeface="Corbel"/>
                <a:sym typeface="Corbel"/>
              </a:defRPr>
            </a:lvl1pPr>
          </a:lstStyle>
          <a:p>
            <a:r>
              <a:t>State Health Partners for DMAS</a:t>
            </a:r>
          </a:p>
        </p:txBody>
      </p:sp>
      <p:pic>
        <p:nvPicPr>
          <p:cNvPr id="6" name="shp-black-1.png" descr="shp-black-1.png"/>
          <p:cNvPicPr>
            <a:picLocks noChangeAspect="1"/>
          </p:cNvPicPr>
          <p:nvPr/>
        </p:nvPicPr>
        <p:blipFill>
          <a:blip r:embed="rId11"/>
          <a:stretch>
            <a:fillRect/>
          </a:stretch>
        </p:blipFill>
        <p:spPr>
          <a:xfrm>
            <a:off x="1194710" y="6553200"/>
            <a:ext cx="304802" cy="304800"/>
          </a:xfrm>
          <a:prstGeom prst="rect">
            <a:avLst/>
          </a:prstGeom>
          <a:ln w="12700">
            <a:miter lim="400000"/>
          </a:ln>
        </p:spPr>
      </p:pic>
      <p:sp>
        <p:nvSpPr>
          <p:cNvPr id="7" name="Title Text"/>
          <p:cNvSpPr txBox="1">
            <a:spLocks noGrp="1"/>
          </p:cNvSpPr>
          <p:nvPr>
            <p:ph type="title"/>
          </p:nvPr>
        </p:nvSpPr>
        <p:spPr>
          <a:xfrm>
            <a:off x="457200" y="274638"/>
            <a:ext cx="8229600" cy="71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p>
            <a:r>
              <a:t>Title Text</a:t>
            </a:r>
          </a:p>
        </p:txBody>
      </p:sp>
      <p:sp>
        <p:nvSpPr>
          <p:cNvPr id="8"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200663" y="6537705"/>
            <a:ext cx="256539" cy="275465"/>
          </a:xfrm>
          <a:prstGeom prst="rect">
            <a:avLst/>
          </a:prstGeom>
          <a:ln w="12700">
            <a:miter lim="400000"/>
          </a:ln>
        </p:spPr>
        <p:txBody>
          <a:bodyPr wrap="none" lIns="45718" tIns="45718" rIns="45718" bIns="45718" anchor="ctr">
            <a:spAutoFit/>
          </a:bodyPr>
          <a:lstStyle>
            <a:lvl1pPr algn="r">
              <a:defRPr sz="1200">
                <a:solidFill>
                  <a:srgbClr val="FFFFFF"/>
                </a:solidFill>
                <a:latin typeface="Cambria"/>
                <a:ea typeface="Cambria"/>
                <a:cs typeface="Cambria"/>
                <a:sym typeface="Cambri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7" r:id="rId6"/>
    <p:sldLayoutId id="2147483661" r:id="rId7"/>
    <p:sldLayoutId id="2147483662" r:id="rId8"/>
  </p:sldLayoutIdLst>
  <p:transition spd="med"/>
  <p:hf hdr="0" ftr="0" dt="0"/>
  <p:txStyles>
    <p:title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p:titleStyle>
    <p:body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mbria"/>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mbria"/>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mbria"/>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mbria"/>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mbria"/>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mbria"/>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mbria"/>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mbria"/>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mbri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coverva.org/apply/" TargetMode="Externa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Medicaid@_insert%20your%20email%20address__.org" TargetMode="Externa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commonhelp.virginia.gov/"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dmas.virginia.gov/#/appealsresources" TargetMode="Externa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3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hyperlink" Target="http://www.statehealthpartner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coverva.org/cviu/" TargetMode="External"/><Relationship Id="rId2" Type="http://schemas.openxmlformats.org/officeDocument/2006/relationships/hyperlink" Target="mailto:cviu.eligibility@conduent.com" TargetMode="External"/><Relationship Id="rId1" Type="http://schemas.openxmlformats.org/officeDocument/2006/relationships/slideLayout" Target="../slideLayouts/slideLayout2.xml"/><Relationship Id="rId5" Type="http://schemas.openxmlformats.org/officeDocument/2006/relationships/hyperlink" Target="mailto:Raynette.Adams@conduent.com" TargetMode="External"/><Relationship Id="rId4" Type="http://schemas.openxmlformats.org/officeDocument/2006/relationships/hyperlink" Target="mailto:Raynette.Adams@dmas.virginia.gov"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ctangle 4"/>
          <p:cNvSpPr/>
          <p:nvPr/>
        </p:nvSpPr>
        <p:spPr>
          <a:xfrm>
            <a:off x="-9264" y="2264494"/>
            <a:ext cx="4740675" cy="3639156"/>
          </a:xfrm>
          <a:prstGeom prst="rect">
            <a:avLst/>
          </a:prstGeom>
          <a:solidFill>
            <a:srgbClr val="FFFFFF">
              <a:alpha val="75541"/>
            </a:srgbClr>
          </a:solidFill>
          <a:ln w="12700">
            <a:miter lim="400000"/>
          </a:ln>
        </p:spPr>
        <p:txBody>
          <a:bodyPr lIns="45718" tIns="45718" rIns="45718" bIns="45718" anchor="ctr"/>
          <a:lstStyle/>
          <a:p>
            <a:pPr algn="ctr" defTabSz="457200">
              <a:spcBef>
                <a:spcPts val="300"/>
              </a:spcBef>
              <a:defRPr sz="5000" b="1">
                <a:solidFill>
                  <a:srgbClr val="FFFFFF"/>
                </a:solidFill>
                <a:latin typeface="Corbel"/>
                <a:ea typeface="Corbel"/>
                <a:cs typeface="Corbel"/>
                <a:sym typeface="Corbel"/>
              </a:defRPr>
            </a:pPr>
            <a:endParaRPr/>
          </a:p>
        </p:txBody>
      </p:sp>
      <p:sp>
        <p:nvSpPr>
          <p:cNvPr id="188" name="TextBox 1"/>
          <p:cNvSpPr txBox="1"/>
          <p:nvPr/>
        </p:nvSpPr>
        <p:spPr>
          <a:xfrm>
            <a:off x="488117" y="1755179"/>
            <a:ext cx="8291899" cy="4278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ctr">
              <a:defRPr sz="4400" b="1">
                <a:solidFill>
                  <a:schemeClr val="accent4"/>
                </a:solidFill>
                <a:latin typeface="Corbel"/>
                <a:ea typeface="Corbel"/>
                <a:cs typeface="Corbel"/>
                <a:sym typeface="Corbel"/>
              </a:defRPr>
            </a:pPr>
            <a:r>
              <a:rPr dirty="0">
                <a:solidFill>
                  <a:schemeClr val="tx1"/>
                </a:solidFill>
              </a:rPr>
              <a:t>Medicaid and Jails</a:t>
            </a:r>
            <a:endParaRPr dirty="0">
              <a:solidFill>
                <a:schemeClr val="tx1"/>
              </a:solidFill>
              <a:latin typeface="Cambria"/>
              <a:ea typeface="Cambria"/>
              <a:cs typeface="Cambria"/>
              <a:sym typeface="Cambria"/>
            </a:endParaRPr>
          </a:p>
          <a:p>
            <a:pPr algn="ctr">
              <a:defRPr sz="2400"/>
            </a:pPr>
            <a:endParaRPr dirty="0">
              <a:latin typeface="Cambria"/>
              <a:ea typeface="Cambria"/>
              <a:cs typeface="Cambria"/>
              <a:sym typeface="Cambria"/>
            </a:endParaRPr>
          </a:p>
          <a:p>
            <a:pPr algn="ctr">
              <a:defRPr sz="3200"/>
            </a:pPr>
            <a:r>
              <a:rPr dirty="0">
                <a:latin typeface="Corbel" panose="020B0503020204020204" pitchFamily="34" charset="0"/>
              </a:rPr>
              <a:t>Optimizing Resources and Strengthening Reentry</a:t>
            </a:r>
            <a:endParaRPr lang="en-US" dirty="0">
              <a:latin typeface="Corbel" panose="020B0503020204020204" pitchFamily="34" charset="0"/>
            </a:endParaRPr>
          </a:p>
          <a:p>
            <a:pPr algn="ctr">
              <a:defRPr sz="3200"/>
            </a:pPr>
            <a:endParaRPr lang="en-US" dirty="0">
              <a:latin typeface="Corbel" panose="020B0503020204020204" pitchFamily="34" charset="0"/>
            </a:endParaRPr>
          </a:p>
          <a:p>
            <a:pPr algn="ctr">
              <a:defRPr sz="3200"/>
            </a:pPr>
            <a:r>
              <a:rPr lang="en-US" sz="2800" dirty="0">
                <a:latin typeface="Corbel" panose="020B0503020204020204" pitchFamily="34" charset="0"/>
              </a:rPr>
              <a:t>October 2019</a:t>
            </a:r>
          </a:p>
          <a:p>
            <a:pPr algn="ctr">
              <a:defRPr sz="3200"/>
            </a:pPr>
            <a:endParaRPr lang="en-US" dirty="0">
              <a:latin typeface="Corbel" panose="020B0503020204020204" pitchFamily="34" charset="0"/>
            </a:endParaRPr>
          </a:p>
          <a:p>
            <a:pPr algn="ctr">
              <a:defRPr sz="3200"/>
            </a:pPr>
            <a:r>
              <a:rPr lang="en-US" sz="2400" dirty="0">
                <a:latin typeface="Corbel" panose="020B0503020204020204" pitchFamily="34" charset="0"/>
              </a:rPr>
              <a:t>Suzanne Gore, JD, MSW, Principal, State Health Partners</a:t>
            </a:r>
          </a:p>
          <a:p>
            <a:pPr algn="ctr">
              <a:defRPr sz="3200"/>
            </a:pPr>
            <a:r>
              <a:rPr lang="en-US" sz="2400" dirty="0">
                <a:latin typeface="Corbel" panose="020B0503020204020204" pitchFamily="34" charset="0"/>
              </a:rPr>
              <a:t>Raynette Adams, Medicaid Corrections Liaison, DMAS</a:t>
            </a:r>
            <a:endParaRPr sz="2400" dirty="0">
              <a:latin typeface="Corbel" panose="020B0503020204020204" pitchFamily="34" charset="0"/>
            </a:endParaRPr>
          </a:p>
        </p:txBody>
      </p:sp>
      <p:sp>
        <p:nvSpPr>
          <p:cNvPr id="2" name="Slide Number Placeholder 1">
            <a:extLst>
              <a:ext uri="{FF2B5EF4-FFF2-40B4-BE49-F238E27FC236}">
                <a16:creationId xmlns:a16="http://schemas.microsoft.com/office/drawing/2014/main" id="{CB91BADE-B5C6-5741-9337-3F47DC57A512}"/>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1</a:t>
            </a:fld>
            <a:endParaRPr lang="en-US"/>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Medicaid Managed Care</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r>
              <a:rPr lang="en-US" dirty="0"/>
              <a:t>Medicaid Managed Health Care Plans</a:t>
            </a:r>
          </a:p>
        </p:txBody>
      </p:sp>
      <p:sp>
        <p:nvSpPr>
          <p:cNvPr id="6" name="Text Placeholder 4">
            <a:extLst>
              <a:ext uri="{FF2B5EF4-FFF2-40B4-BE49-F238E27FC236}">
                <a16:creationId xmlns:a16="http://schemas.microsoft.com/office/drawing/2014/main" id="{8E176214-AAA8-4C88-8A1A-E5D5F46B6A84}"/>
              </a:ext>
            </a:extLst>
          </p:cNvPr>
          <p:cNvSpPr txBox="1">
            <a:spLocks/>
          </p:cNvSpPr>
          <p:nvPr/>
        </p:nvSpPr>
        <p:spPr>
          <a:xfrm>
            <a:off x="382555" y="1591807"/>
            <a:ext cx="8229600" cy="609600"/>
          </a:xfrm>
          <a:prstGeom prst="rect">
            <a:avLst/>
          </a:prstGeom>
        </p:spPr>
        <p:txBody>
          <a:bodyPr anchor="ct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0" lvl="1" indent="411479" algn="ctr" defTabSz="411479" hangingPunct="1">
              <a:spcBef>
                <a:spcPts val="0"/>
              </a:spcBef>
              <a:buSzTx/>
              <a:buFont typeface="Corbel"/>
              <a:buNone/>
              <a:defRPr sz="1400" b="1"/>
            </a:pPr>
            <a:r>
              <a:rPr lang="en-US" sz="1800" dirty="0"/>
              <a:t>Coverage is provided for most individuals </a:t>
            </a:r>
            <a:r>
              <a:rPr lang="en-US" sz="1800" u="sng" dirty="0"/>
              <a:t>in the community </a:t>
            </a:r>
            <a:r>
              <a:rPr lang="en-US" sz="1800" dirty="0"/>
              <a:t>through the Medallion 4.0 and Commonwealth Coordinated Care Plus (CCC Plus) managed care organizations (MCOs)</a:t>
            </a:r>
          </a:p>
        </p:txBody>
      </p:sp>
      <p:grpSp>
        <p:nvGrpSpPr>
          <p:cNvPr id="7" name="Group 10">
            <a:extLst>
              <a:ext uri="{FF2B5EF4-FFF2-40B4-BE49-F238E27FC236}">
                <a16:creationId xmlns:a16="http://schemas.microsoft.com/office/drawing/2014/main" id="{CC725515-89E6-407F-BD93-E72D7A864436}"/>
              </a:ext>
            </a:extLst>
          </p:cNvPr>
          <p:cNvGrpSpPr/>
          <p:nvPr/>
        </p:nvGrpSpPr>
        <p:grpSpPr>
          <a:xfrm>
            <a:off x="678977" y="3409381"/>
            <a:ext cx="7933178" cy="2715708"/>
            <a:chOff x="-1" y="0"/>
            <a:chExt cx="7933177" cy="2715707"/>
          </a:xfrm>
        </p:grpSpPr>
        <p:pic>
          <p:nvPicPr>
            <p:cNvPr id="10" name="Picture 13" descr="Picture 13">
              <a:extLst>
                <a:ext uri="{FF2B5EF4-FFF2-40B4-BE49-F238E27FC236}">
                  <a16:creationId xmlns:a16="http://schemas.microsoft.com/office/drawing/2014/main" id="{D6EADE36-F906-4B3F-BDFB-CDB21B08B275}"/>
                </a:ext>
              </a:extLst>
            </p:cNvPr>
            <p:cNvPicPr>
              <a:picLocks noChangeAspect="1"/>
            </p:cNvPicPr>
            <p:nvPr/>
          </p:nvPicPr>
          <p:blipFill>
            <a:blip r:embed="rId2"/>
            <a:stretch>
              <a:fillRect/>
            </a:stretch>
          </p:blipFill>
          <p:spPr>
            <a:xfrm>
              <a:off x="231489" y="129093"/>
              <a:ext cx="2781895" cy="722728"/>
            </a:xfrm>
            <a:prstGeom prst="rect">
              <a:avLst/>
            </a:prstGeom>
            <a:ln w="12700" cap="flat">
              <a:noFill/>
              <a:miter lim="400000"/>
            </a:ln>
            <a:effectLst/>
          </p:spPr>
        </p:pic>
        <p:pic>
          <p:nvPicPr>
            <p:cNvPr id="11" name="Picture 15" descr="Picture 15">
              <a:extLst>
                <a:ext uri="{FF2B5EF4-FFF2-40B4-BE49-F238E27FC236}">
                  <a16:creationId xmlns:a16="http://schemas.microsoft.com/office/drawing/2014/main" id="{6DF88078-7E88-4594-A653-A0762BE6D99D}"/>
                </a:ext>
              </a:extLst>
            </p:cNvPr>
            <p:cNvPicPr>
              <a:picLocks noChangeAspect="1"/>
            </p:cNvPicPr>
            <p:nvPr/>
          </p:nvPicPr>
          <p:blipFill>
            <a:blip r:embed="rId3"/>
            <a:stretch>
              <a:fillRect/>
            </a:stretch>
          </p:blipFill>
          <p:spPr>
            <a:xfrm>
              <a:off x="-2" y="1048361"/>
              <a:ext cx="3292155" cy="717177"/>
            </a:xfrm>
            <a:prstGeom prst="rect">
              <a:avLst/>
            </a:prstGeom>
            <a:ln w="12700" cap="flat">
              <a:noFill/>
              <a:miter lim="400000"/>
            </a:ln>
            <a:effectLst/>
          </p:spPr>
        </p:pic>
        <p:pic>
          <p:nvPicPr>
            <p:cNvPr id="12" name="Picture 17" descr="Picture 17">
              <a:extLst>
                <a:ext uri="{FF2B5EF4-FFF2-40B4-BE49-F238E27FC236}">
                  <a16:creationId xmlns:a16="http://schemas.microsoft.com/office/drawing/2014/main" id="{CBEE0409-1767-492C-BF97-0AC7997F53AD}"/>
                </a:ext>
              </a:extLst>
            </p:cNvPr>
            <p:cNvPicPr>
              <a:picLocks noChangeAspect="1"/>
            </p:cNvPicPr>
            <p:nvPr/>
          </p:nvPicPr>
          <p:blipFill>
            <a:blip r:embed="rId4"/>
            <a:stretch>
              <a:fillRect/>
            </a:stretch>
          </p:blipFill>
          <p:spPr>
            <a:xfrm>
              <a:off x="345864" y="2192697"/>
              <a:ext cx="2612773" cy="444669"/>
            </a:xfrm>
            <a:prstGeom prst="rect">
              <a:avLst/>
            </a:prstGeom>
            <a:ln w="12700" cap="flat">
              <a:noFill/>
              <a:miter lim="400000"/>
            </a:ln>
            <a:effectLst/>
          </p:spPr>
        </p:pic>
        <p:pic>
          <p:nvPicPr>
            <p:cNvPr id="13" name="Picture 18" descr="Picture 18">
              <a:extLst>
                <a:ext uri="{FF2B5EF4-FFF2-40B4-BE49-F238E27FC236}">
                  <a16:creationId xmlns:a16="http://schemas.microsoft.com/office/drawing/2014/main" id="{05DE64AB-8687-47B2-BDD7-66C3646184CC}"/>
                </a:ext>
              </a:extLst>
            </p:cNvPr>
            <p:cNvPicPr>
              <a:picLocks noChangeAspect="1"/>
            </p:cNvPicPr>
            <p:nvPr/>
          </p:nvPicPr>
          <p:blipFill>
            <a:blip r:embed="rId5"/>
            <a:stretch>
              <a:fillRect/>
            </a:stretch>
          </p:blipFill>
          <p:spPr>
            <a:xfrm>
              <a:off x="4871266" y="-1"/>
              <a:ext cx="2967935" cy="736935"/>
            </a:xfrm>
            <a:prstGeom prst="rect">
              <a:avLst/>
            </a:prstGeom>
            <a:ln w="12700" cap="flat">
              <a:noFill/>
              <a:miter lim="400000"/>
            </a:ln>
            <a:effectLst/>
          </p:spPr>
        </p:pic>
        <p:pic>
          <p:nvPicPr>
            <p:cNvPr id="14" name="Picture 19" descr="Picture 19">
              <a:extLst>
                <a:ext uri="{FF2B5EF4-FFF2-40B4-BE49-F238E27FC236}">
                  <a16:creationId xmlns:a16="http://schemas.microsoft.com/office/drawing/2014/main" id="{2719B091-91D4-4522-A64B-A1406FD30696}"/>
                </a:ext>
              </a:extLst>
            </p:cNvPr>
            <p:cNvPicPr>
              <a:picLocks noChangeAspect="1"/>
            </p:cNvPicPr>
            <p:nvPr/>
          </p:nvPicPr>
          <p:blipFill>
            <a:blip r:embed="rId6"/>
            <a:stretch>
              <a:fillRect/>
            </a:stretch>
          </p:blipFill>
          <p:spPr>
            <a:xfrm>
              <a:off x="4367063" y="1042691"/>
              <a:ext cx="3566114" cy="707687"/>
            </a:xfrm>
            <a:prstGeom prst="rect">
              <a:avLst/>
            </a:prstGeom>
            <a:ln w="12700" cap="flat">
              <a:noFill/>
              <a:miter lim="400000"/>
            </a:ln>
            <a:effectLst/>
          </p:spPr>
        </p:pic>
        <p:pic>
          <p:nvPicPr>
            <p:cNvPr id="15" name="Picture 20" descr="Picture 20">
              <a:extLst>
                <a:ext uri="{FF2B5EF4-FFF2-40B4-BE49-F238E27FC236}">
                  <a16:creationId xmlns:a16="http://schemas.microsoft.com/office/drawing/2014/main" id="{CF40DC52-0D69-450D-BFFF-A6113ED6639D}"/>
                </a:ext>
              </a:extLst>
            </p:cNvPr>
            <p:cNvPicPr>
              <a:picLocks noChangeAspect="1"/>
            </p:cNvPicPr>
            <p:nvPr/>
          </p:nvPicPr>
          <p:blipFill>
            <a:blip r:embed="rId7"/>
            <a:stretch>
              <a:fillRect/>
            </a:stretch>
          </p:blipFill>
          <p:spPr>
            <a:xfrm>
              <a:off x="4367063" y="1859427"/>
              <a:ext cx="3403196" cy="856280"/>
            </a:xfrm>
            <a:prstGeom prst="rect">
              <a:avLst/>
            </a:prstGeom>
            <a:ln w="12700" cap="flat">
              <a:noFill/>
              <a:miter lim="400000"/>
            </a:ln>
            <a:effectLst/>
          </p:spPr>
        </p:pic>
      </p:grpSp>
      <p:sp>
        <p:nvSpPr>
          <p:cNvPr id="16" name="Text Placeholder 4">
            <a:extLst>
              <a:ext uri="{FF2B5EF4-FFF2-40B4-BE49-F238E27FC236}">
                <a16:creationId xmlns:a16="http://schemas.microsoft.com/office/drawing/2014/main" id="{0B41ECDB-D415-406C-99AA-3FCE7E3A1B10}"/>
              </a:ext>
            </a:extLst>
          </p:cNvPr>
          <p:cNvSpPr txBox="1"/>
          <p:nvPr/>
        </p:nvSpPr>
        <p:spPr>
          <a:xfrm>
            <a:off x="382555" y="5652671"/>
            <a:ext cx="8229600" cy="1072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lvl="1" indent="342900" algn="ctr" defTabSz="342900">
              <a:lnSpc>
                <a:spcPct val="80000"/>
              </a:lnSpc>
              <a:defRPr sz="2000" b="1">
                <a:latin typeface="Corbel"/>
                <a:ea typeface="Corbel"/>
                <a:cs typeface="Corbel"/>
                <a:sym typeface="Corbel"/>
              </a:defRPr>
            </a:pPr>
            <a:endParaRPr dirty="0"/>
          </a:p>
        </p:txBody>
      </p:sp>
      <p:sp>
        <p:nvSpPr>
          <p:cNvPr id="3" name="Rectangle 2">
            <a:extLst>
              <a:ext uri="{FF2B5EF4-FFF2-40B4-BE49-F238E27FC236}">
                <a16:creationId xmlns:a16="http://schemas.microsoft.com/office/drawing/2014/main" id="{39A636FC-3BAC-4C71-ABE7-B04B87EDA763}"/>
              </a:ext>
            </a:extLst>
          </p:cNvPr>
          <p:cNvSpPr/>
          <p:nvPr/>
        </p:nvSpPr>
        <p:spPr>
          <a:xfrm>
            <a:off x="382555" y="2593028"/>
            <a:ext cx="8543386" cy="424732"/>
          </a:xfrm>
          <a:prstGeom prst="rect">
            <a:avLst/>
          </a:prstGeom>
          <a:solidFill>
            <a:srgbClr val="92D050"/>
          </a:solidFill>
        </p:spPr>
        <p:txBody>
          <a:bodyPr wrap="square">
            <a:spAutoFit/>
          </a:bodyPr>
          <a:lstStyle/>
          <a:p>
            <a:pPr lvl="1" defTabSz="722376" hangingPunct="1">
              <a:lnSpc>
                <a:spcPct val="90000"/>
              </a:lnSpc>
              <a:spcBef>
                <a:spcPts val="600"/>
              </a:spcBef>
              <a:buClr>
                <a:schemeClr val="accent1"/>
              </a:buClr>
              <a:buSzPct val="80000"/>
              <a:defRPr sz="2500"/>
            </a:pPr>
            <a:r>
              <a:rPr lang="en-US" sz="2400" dirty="0">
                <a:latin typeface="Corbel"/>
                <a:sym typeface="Corbel"/>
              </a:rPr>
              <a:t>***Incarcerated individuals should NOT be in managed care*** </a:t>
            </a:r>
          </a:p>
        </p:txBody>
      </p:sp>
      <p:sp>
        <p:nvSpPr>
          <p:cNvPr id="17" name="Slide Number Placeholder 1">
            <a:extLst>
              <a:ext uri="{FF2B5EF4-FFF2-40B4-BE49-F238E27FC236}">
                <a16:creationId xmlns:a16="http://schemas.microsoft.com/office/drawing/2014/main" id="{D379B3A5-8F68-C048-8EFF-2D4023AD1EE8}"/>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10</a:t>
            </a:fld>
            <a:endParaRPr lang="en-US"/>
          </a:p>
        </p:txBody>
      </p:sp>
    </p:spTree>
    <p:extLst>
      <p:ext uri="{BB962C8B-B14F-4D97-AF65-F5344CB8AC3E}">
        <p14:creationId xmlns:p14="http://schemas.microsoft.com/office/powerpoint/2010/main" val="404608394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Medicaid Fee For Service</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6" name="Text Placeholder 4">
            <a:extLst>
              <a:ext uri="{FF2B5EF4-FFF2-40B4-BE49-F238E27FC236}">
                <a16:creationId xmlns:a16="http://schemas.microsoft.com/office/drawing/2014/main" id="{8E176214-AAA8-4C88-8A1A-E5D5F46B6A84}"/>
              </a:ext>
            </a:extLst>
          </p:cNvPr>
          <p:cNvSpPr txBox="1">
            <a:spLocks/>
          </p:cNvSpPr>
          <p:nvPr/>
        </p:nvSpPr>
        <p:spPr>
          <a:xfrm>
            <a:off x="382555" y="1591807"/>
            <a:ext cx="8229600" cy="609600"/>
          </a:xfrm>
          <a:prstGeom prst="rect">
            <a:avLst/>
          </a:prstGeom>
        </p:spPr>
        <p:txBody>
          <a:bodyPr anchor="ct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0" lvl="1" indent="411479" algn="ctr" defTabSz="411479" hangingPunct="1">
              <a:spcBef>
                <a:spcPts val="0"/>
              </a:spcBef>
              <a:buSzTx/>
              <a:buFont typeface="Corbel"/>
              <a:buNone/>
              <a:defRPr sz="1400" b="1"/>
            </a:pPr>
            <a:endParaRPr lang="en-US" sz="1800" dirty="0"/>
          </a:p>
        </p:txBody>
      </p:sp>
      <p:sp>
        <p:nvSpPr>
          <p:cNvPr id="16" name="Text Placeholder 4">
            <a:extLst>
              <a:ext uri="{FF2B5EF4-FFF2-40B4-BE49-F238E27FC236}">
                <a16:creationId xmlns:a16="http://schemas.microsoft.com/office/drawing/2014/main" id="{0B41ECDB-D415-406C-99AA-3FCE7E3A1B10}"/>
              </a:ext>
            </a:extLst>
          </p:cNvPr>
          <p:cNvSpPr txBox="1"/>
          <p:nvPr/>
        </p:nvSpPr>
        <p:spPr>
          <a:xfrm>
            <a:off x="382555" y="5652671"/>
            <a:ext cx="8229600" cy="1072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lvl="1" indent="342900" algn="ctr" defTabSz="342900">
              <a:lnSpc>
                <a:spcPct val="80000"/>
              </a:lnSpc>
              <a:defRPr sz="2000" b="1">
                <a:latin typeface="Corbel"/>
                <a:ea typeface="Corbel"/>
                <a:cs typeface="Corbel"/>
                <a:sym typeface="Corbel"/>
              </a:defRPr>
            </a:pPr>
            <a:endParaRPr dirty="0"/>
          </a:p>
        </p:txBody>
      </p:sp>
      <p:sp>
        <p:nvSpPr>
          <p:cNvPr id="3" name="Rectangle 2">
            <a:extLst>
              <a:ext uri="{FF2B5EF4-FFF2-40B4-BE49-F238E27FC236}">
                <a16:creationId xmlns:a16="http://schemas.microsoft.com/office/drawing/2014/main" id="{C957100B-3156-4288-BFD8-EDB12B0A338C}"/>
              </a:ext>
            </a:extLst>
          </p:cNvPr>
          <p:cNvSpPr/>
          <p:nvPr/>
        </p:nvSpPr>
        <p:spPr>
          <a:xfrm>
            <a:off x="640902" y="954831"/>
            <a:ext cx="8304245" cy="5958554"/>
          </a:xfrm>
          <a:prstGeom prst="rect">
            <a:avLst/>
          </a:prstGeom>
        </p:spPr>
        <p:txBody>
          <a:bodyPr wrap="square">
            <a:spAutoFit/>
          </a:bodyPr>
          <a:lstStyle/>
          <a:p>
            <a:pPr marL="270890" lvl="1" indent="-270890" defTabSz="722376" hangingPunct="1">
              <a:lnSpc>
                <a:spcPct val="90000"/>
              </a:lnSpc>
              <a:spcBef>
                <a:spcPts val="600"/>
              </a:spcBef>
              <a:buClr>
                <a:schemeClr val="accent1"/>
              </a:buClr>
              <a:buSzPct val="80000"/>
              <a:buFont typeface="Corbel"/>
              <a:buChar char="❑"/>
              <a:defRPr sz="2500"/>
            </a:pPr>
            <a:endParaRPr lang="en-US" sz="2800" dirty="0">
              <a:latin typeface="Corbel"/>
              <a:sym typeface="Corbel"/>
            </a:endParaRPr>
          </a:p>
          <a:p>
            <a:pPr marL="270890" lvl="1" indent="-270890" defTabSz="722376" hangingPunct="1">
              <a:lnSpc>
                <a:spcPct val="90000"/>
              </a:lnSpc>
              <a:spcBef>
                <a:spcPts val="600"/>
              </a:spcBef>
              <a:buClr>
                <a:schemeClr val="accent1"/>
              </a:buClr>
              <a:buSzPct val="80000"/>
              <a:buFont typeface="Corbel"/>
              <a:buChar char="❑"/>
              <a:defRPr sz="2500"/>
            </a:pPr>
            <a:r>
              <a:rPr lang="en-US" sz="2400" dirty="0">
                <a:latin typeface="Corbel"/>
                <a:sym typeface="Corbel"/>
              </a:rPr>
              <a:t>Incarcerated individuals are in Medicaid fee-for-service (not managed care).</a:t>
            </a:r>
          </a:p>
          <a:p>
            <a:pPr marL="270890" lvl="1" indent="-270890" defTabSz="722376" hangingPunct="1">
              <a:lnSpc>
                <a:spcPct val="90000"/>
              </a:lnSpc>
              <a:spcBef>
                <a:spcPts val="600"/>
              </a:spcBef>
              <a:buClr>
                <a:schemeClr val="accent1"/>
              </a:buClr>
              <a:buSzPct val="80000"/>
              <a:buFont typeface="Corbel"/>
              <a:buChar char="❑"/>
              <a:defRPr sz="2500"/>
            </a:pPr>
            <a:endParaRPr lang="en-US" sz="800" dirty="0">
              <a:latin typeface="Corbel"/>
              <a:sym typeface="Corbel"/>
            </a:endParaRPr>
          </a:p>
          <a:p>
            <a:pPr marL="270890" lvl="1" indent="-270890" defTabSz="722376" hangingPunct="1">
              <a:lnSpc>
                <a:spcPct val="90000"/>
              </a:lnSpc>
              <a:spcBef>
                <a:spcPts val="600"/>
              </a:spcBef>
              <a:buClr>
                <a:schemeClr val="accent1"/>
              </a:buClr>
              <a:buSzPct val="80000"/>
              <a:buFont typeface="Corbel"/>
              <a:buChar char="❑"/>
              <a:defRPr sz="2500"/>
            </a:pPr>
            <a:r>
              <a:rPr lang="en-US" sz="2400" dirty="0">
                <a:latin typeface="Corbel"/>
                <a:sym typeface="Corbel"/>
              </a:rPr>
              <a:t>In fee-for-service, DMAS essentially acts like the insurance company.</a:t>
            </a:r>
          </a:p>
          <a:p>
            <a:pPr marL="270890" lvl="1" indent="-270890" defTabSz="722376" hangingPunct="1">
              <a:lnSpc>
                <a:spcPct val="90000"/>
              </a:lnSpc>
              <a:spcBef>
                <a:spcPts val="600"/>
              </a:spcBef>
              <a:buClr>
                <a:schemeClr val="accent1"/>
              </a:buClr>
              <a:buSzPct val="80000"/>
              <a:buFont typeface="Corbel"/>
              <a:buChar char="❑"/>
              <a:defRPr sz="2500"/>
            </a:pPr>
            <a:endParaRPr lang="en-US" sz="800" dirty="0">
              <a:latin typeface="Corbel"/>
              <a:sym typeface="Corbel"/>
            </a:endParaRPr>
          </a:p>
          <a:p>
            <a:pPr marL="270890" lvl="1" indent="-270890" defTabSz="722376" hangingPunct="1">
              <a:lnSpc>
                <a:spcPct val="90000"/>
              </a:lnSpc>
              <a:spcBef>
                <a:spcPts val="600"/>
              </a:spcBef>
              <a:buClr>
                <a:schemeClr val="accent1"/>
              </a:buClr>
              <a:buSzPct val="80000"/>
              <a:buFont typeface="Corbel"/>
              <a:buChar char="❑"/>
              <a:defRPr sz="2500"/>
            </a:pPr>
            <a:r>
              <a:rPr lang="en-US" sz="2400" dirty="0">
                <a:latin typeface="Corbel"/>
                <a:sym typeface="Corbel"/>
              </a:rPr>
              <a:t>Currently the contractor KEPRO handles service authorizations.</a:t>
            </a:r>
          </a:p>
          <a:p>
            <a:pPr marL="270890" lvl="1" indent="-270890" defTabSz="722376" hangingPunct="1">
              <a:lnSpc>
                <a:spcPct val="90000"/>
              </a:lnSpc>
              <a:spcBef>
                <a:spcPts val="600"/>
              </a:spcBef>
              <a:buClr>
                <a:schemeClr val="accent1"/>
              </a:buClr>
              <a:buSzPct val="80000"/>
              <a:buFont typeface="Corbel"/>
              <a:buChar char="❑"/>
              <a:defRPr sz="2500"/>
            </a:pPr>
            <a:endParaRPr lang="en-US" sz="800" dirty="0">
              <a:latin typeface="Corbel"/>
              <a:sym typeface="Corbel"/>
            </a:endParaRPr>
          </a:p>
          <a:p>
            <a:pPr marL="270890" lvl="1" indent="-270890" defTabSz="722376" hangingPunct="1">
              <a:lnSpc>
                <a:spcPct val="90000"/>
              </a:lnSpc>
              <a:spcBef>
                <a:spcPts val="600"/>
              </a:spcBef>
              <a:buClr>
                <a:schemeClr val="accent1"/>
              </a:buClr>
              <a:buSzPct val="80000"/>
              <a:buFont typeface="Corbel"/>
              <a:buChar char="❑"/>
              <a:defRPr sz="2500"/>
            </a:pPr>
            <a:r>
              <a:rPr lang="en-US" sz="2400" dirty="0">
                <a:latin typeface="Corbel"/>
                <a:sym typeface="Corbel"/>
              </a:rPr>
              <a:t>If you receive a managed care card for an inmate – please call </a:t>
            </a:r>
            <a:r>
              <a:rPr lang="en-US" sz="2400" dirty="0" err="1">
                <a:latin typeface="Corbel"/>
                <a:sym typeface="Corbel"/>
              </a:rPr>
              <a:t>CoverVA</a:t>
            </a:r>
            <a:r>
              <a:rPr lang="en-US" sz="2400" dirty="0">
                <a:latin typeface="Corbel"/>
                <a:sym typeface="Corbel"/>
              </a:rPr>
              <a:t> – something is not correct.</a:t>
            </a:r>
          </a:p>
          <a:p>
            <a:pPr lvl="1" defTabSz="722376" hangingPunct="1">
              <a:lnSpc>
                <a:spcPct val="90000"/>
              </a:lnSpc>
              <a:spcBef>
                <a:spcPts val="600"/>
              </a:spcBef>
              <a:buClr>
                <a:schemeClr val="accent1"/>
              </a:buClr>
              <a:buSzPct val="80000"/>
              <a:defRPr sz="2500"/>
            </a:pPr>
            <a:endParaRPr lang="en-US" sz="800" dirty="0">
              <a:latin typeface="Corbel"/>
              <a:sym typeface="Corbel"/>
            </a:endParaRPr>
          </a:p>
          <a:p>
            <a:pPr marL="270890" lvl="1" indent="-270890" defTabSz="722376" hangingPunct="1">
              <a:lnSpc>
                <a:spcPct val="90000"/>
              </a:lnSpc>
              <a:spcBef>
                <a:spcPts val="600"/>
              </a:spcBef>
              <a:buClr>
                <a:schemeClr val="accent1"/>
              </a:buClr>
              <a:buSzPct val="80000"/>
              <a:buFont typeface="Corbel"/>
              <a:buChar char="❑"/>
              <a:defRPr sz="2500"/>
            </a:pPr>
            <a:r>
              <a:rPr lang="en-US" sz="2400" dirty="0">
                <a:latin typeface="Corbel"/>
                <a:sym typeface="Corbel"/>
              </a:rPr>
              <a:t>For individuals in the community –initial coverage is typically through fee-for-service for up to a month before MCO enrollment begins. </a:t>
            </a:r>
          </a:p>
          <a:p>
            <a:pPr marL="270890" lvl="1" indent="-270890" defTabSz="722376" hangingPunct="1">
              <a:lnSpc>
                <a:spcPct val="90000"/>
              </a:lnSpc>
              <a:spcBef>
                <a:spcPts val="600"/>
              </a:spcBef>
              <a:buClr>
                <a:schemeClr val="accent1"/>
              </a:buClr>
              <a:buSzPct val="80000"/>
              <a:buFont typeface="Corbel"/>
              <a:buChar char="❑"/>
              <a:defRPr sz="2500"/>
            </a:pPr>
            <a:endParaRPr lang="en-US" sz="2800" dirty="0">
              <a:latin typeface="Corbel"/>
              <a:sym typeface="Corbel"/>
            </a:endParaRPr>
          </a:p>
        </p:txBody>
      </p:sp>
      <p:sp>
        <p:nvSpPr>
          <p:cNvPr id="8" name="Slide Number Placeholder 1">
            <a:extLst>
              <a:ext uri="{FF2B5EF4-FFF2-40B4-BE49-F238E27FC236}">
                <a16:creationId xmlns:a16="http://schemas.microsoft.com/office/drawing/2014/main" id="{1056D891-99AF-0D40-90D1-6F0610EE5101}"/>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11</a:t>
            </a:fld>
            <a:endParaRPr lang="en-US"/>
          </a:p>
        </p:txBody>
      </p:sp>
    </p:spTree>
    <p:extLst>
      <p:ext uri="{BB962C8B-B14F-4D97-AF65-F5344CB8AC3E}">
        <p14:creationId xmlns:p14="http://schemas.microsoft.com/office/powerpoint/2010/main" val="113131057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05_100065_print.jpg" descr="05_100065_print.jpg">
            <a:extLst>
              <a:ext uri="{FF2B5EF4-FFF2-40B4-BE49-F238E27FC236}">
                <a16:creationId xmlns:a16="http://schemas.microsoft.com/office/drawing/2014/main" id="{E34EA8C0-9F78-4A10-B221-4DF24A7B3379}"/>
              </a:ext>
            </a:extLst>
          </p:cNvPr>
          <p:cNvPicPr>
            <a:picLocks noChangeAspect="1"/>
          </p:cNvPicPr>
          <p:nvPr/>
        </p:nvPicPr>
        <p:blipFill>
          <a:blip r:embed="rId2">
            <a:alphaModFix amt="57766"/>
          </a:blip>
          <a:srcRect l="17065" r="5188" b="5289"/>
          <a:stretch>
            <a:fillRect/>
          </a:stretch>
        </p:blipFill>
        <p:spPr>
          <a:xfrm>
            <a:off x="0" y="719051"/>
            <a:ext cx="9172442" cy="5824794"/>
          </a:xfrm>
          <a:prstGeom prst="rect">
            <a:avLst/>
          </a:prstGeom>
          <a:ln w="12700">
            <a:miter lim="400000"/>
          </a:ln>
        </p:spPr>
      </p:pic>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2017 Legislative Direction</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8" name="Content Placeholder 2">
            <a:extLst>
              <a:ext uri="{FF2B5EF4-FFF2-40B4-BE49-F238E27FC236}">
                <a16:creationId xmlns:a16="http://schemas.microsoft.com/office/drawing/2014/main" id="{12A42D13-433D-49C8-8C02-450863CD299D}"/>
              </a:ext>
            </a:extLst>
          </p:cNvPr>
          <p:cNvSpPr txBox="1">
            <a:spLocks/>
          </p:cNvSpPr>
          <p:nvPr/>
        </p:nvSpPr>
        <p:spPr>
          <a:xfrm>
            <a:off x="307906" y="948434"/>
            <a:ext cx="8537510" cy="1005335"/>
          </a:xfrm>
          <a:prstGeom prst="rect">
            <a:avLst/>
          </a:prstGeom>
        </p:spPr>
        <p:txBody>
          <a:bodyPr anchor="ct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0" indent="0" algn="ctr" hangingPunct="1">
              <a:buClrTx/>
              <a:buSzTx/>
              <a:buFontTx/>
              <a:buNone/>
              <a:defRPr sz="2400" b="1"/>
            </a:pPr>
            <a:r>
              <a:rPr lang="en-US" sz="2400" b="1" dirty="0"/>
              <a:t>Incarcerated Eligibility Unit </a:t>
            </a:r>
            <a:r>
              <a:rPr lang="en-US" sz="2400" b="1" dirty="0">
                <a:solidFill>
                  <a:schemeClr val="accent4">
                    <a:lumOff val="-6117"/>
                  </a:schemeClr>
                </a:solidFill>
              </a:rPr>
              <a:t>|</a:t>
            </a:r>
            <a:r>
              <a:rPr lang="en-US" sz="2400" b="1" dirty="0"/>
              <a:t> Access to Eligibility Information </a:t>
            </a:r>
          </a:p>
          <a:p>
            <a:pPr marL="0" indent="0" algn="ctr" hangingPunct="1">
              <a:buClrTx/>
              <a:buSzTx/>
              <a:buFontTx/>
              <a:buNone/>
              <a:defRPr sz="2400" b="1"/>
            </a:pPr>
            <a:r>
              <a:rPr lang="en-US" sz="2400" b="1" dirty="0"/>
              <a:t>Data Exchange </a:t>
            </a:r>
            <a:r>
              <a:rPr lang="en-US" sz="2400" b="1" dirty="0">
                <a:solidFill>
                  <a:schemeClr val="accent4">
                    <a:lumOff val="-6117"/>
                  </a:schemeClr>
                </a:solidFill>
              </a:rPr>
              <a:t>|</a:t>
            </a:r>
            <a:r>
              <a:rPr lang="en-US" sz="2400" b="1" dirty="0"/>
              <a:t> Pre-Release Planning</a:t>
            </a:r>
          </a:p>
        </p:txBody>
      </p:sp>
      <p:sp>
        <p:nvSpPr>
          <p:cNvPr id="9" name="Slide Number Placeholder 1">
            <a:extLst>
              <a:ext uri="{FF2B5EF4-FFF2-40B4-BE49-F238E27FC236}">
                <a16:creationId xmlns:a16="http://schemas.microsoft.com/office/drawing/2014/main" id="{6DE122C7-C1C0-0C4B-BE14-C5445BA436FE}"/>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12</a:t>
            </a:fld>
            <a:endParaRPr lang="en-US"/>
          </a:p>
        </p:txBody>
      </p:sp>
    </p:spTree>
    <p:extLst>
      <p:ext uri="{BB962C8B-B14F-4D97-AF65-F5344CB8AC3E}">
        <p14:creationId xmlns:p14="http://schemas.microsoft.com/office/powerpoint/2010/main" val="378750543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2017 Legislative Direction</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6" name="Text Placeholder 2">
            <a:extLst>
              <a:ext uri="{FF2B5EF4-FFF2-40B4-BE49-F238E27FC236}">
                <a16:creationId xmlns:a16="http://schemas.microsoft.com/office/drawing/2014/main" id="{6E72D55B-03F5-4F61-BE91-3C2A5BA0C43D}"/>
              </a:ext>
            </a:extLst>
          </p:cNvPr>
          <p:cNvSpPr txBox="1">
            <a:spLocks/>
          </p:cNvSpPr>
          <p:nvPr/>
        </p:nvSpPr>
        <p:spPr>
          <a:xfrm>
            <a:off x="577105" y="1338958"/>
            <a:ext cx="3562153" cy="757494"/>
          </a:xfrm>
          <a:prstGeom prst="rect">
            <a:avLst/>
          </a:prstGeom>
        </p:spPr>
        <p:txBody>
          <a:bodyPr anchor="ctr">
            <a:noAutofit/>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0" indent="0" algn="ctr">
              <a:lnSpc>
                <a:spcPct val="110000"/>
              </a:lnSpc>
              <a:spcBef>
                <a:spcPts val="500"/>
              </a:spcBef>
              <a:buClrTx/>
              <a:buSzTx/>
              <a:buNone/>
              <a:defRPr sz="2159">
                <a:solidFill>
                  <a:schemeClr val="accent2">
                    <a:hueOff val="5830906"/>
                    <a:satOff val="14244"/>
                    <a:lumOff val="-4509"/>
                  </a:schemeClr>
                </a:solidFill>
              </a:defRPr>
            </a:pPr>
            <a:r>
              <a:rPr lang="en-US" sz="2400" b="1" dirty="0">
                <a:solidFill>
                  <a:schemeClr val="accent2">
                    <a:hueOff val="5830906"/>
                    <a:satOff val="14244"/>
                    <a:lumOff val="-4509"/>
                  </a:schemeClr>
                </a:solidFill>
              </a:rPr>
              <a:t>Incarcerated</a:t>
            </a:r>
          </a:p>
          <a:p>
            <a:pPr marL="0" indent="0" algn="ctr">
              <a:lnSpc>
                <a:spcPct val="110000"/>
              </a:lnSpc>
              <a:spcBef>
                <a:spcPts val="500"/>
              </a:spcBef>
              <a:buClrTx/>
              <a:buSzTx/>
              <a:buNone/>
              <a:defRPr sz="2159">
                <a:solidFill>
                  <a:schemeClr val="accent2">
                    <a:hueOff val="5830906"/>
                    <a:satOff val="14244"/>
                    <a:lumOff val="-4509"/>
                  </a:schemeClr>
                </a:solidFill>
              </a:defRPr>
            </a:pPr>
            <a:r>
              <a:rPr lang="en-US" sz="2400" b="1" dirty="0">
                <a:solidFill>
                  <a:schemeClr val="accent2">
                    <a:hueOff val="5830906"/>
                    <a:satOff val="14244"/>
                    <a:lumOff val="-4509"/>
                  </a:schemeClr>
                </a:solidFill>
              </a:rPr>
              <a:t>Eligibility Unit</a:t>
            </a:r>
          </a:p>
        </p:txBody>
      </p:sp>
      <p:sp>
        <p:nvSpPr>
          <p:cNvPr id="9" name="Text Placeholder 4">
            <a:extLst>
              <a:ext uri="{FF2B5EF4-FFF2-40B4-BE49-F238E27FC236}">
                <a16:creationId xmlns:a16="http://schemas.microsoft.com/office/drawing/2014/main" id="{0AD37271-788A-4352-B505-782B84E6D14F}"/>
              </a:ext>
            </a:extLst>
          </p:cNvPr>
          <p:cNvSpPr txBox="1">
            <a:spLocks/>
          </p:cNvSpPr>
          <p:nvPr/>
        </p:nvSpPr>
        <p:spPr>
          <a:xfrm>
            <a:off x="577105" y="2139486"/>
            <a:ext cx="3562153" cy="111182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ctr"/>
          <a:lstStyle>
            <a:lvl1pPr marL="0" marR="0" indent="0" algn="ctr" defTabSz="576072" rtl="0" latinLnBrk="0">
              <a:lnSpc>
                <a:spcPct val="100000"/>
              </a:lnSpc>
              <a:spcBef>
                <a:spcPts val="300"/>
              </a:spcBef>
              <a:spcAft>
                <a:spcPts val="0"/>
              </a:spcAft>
              <a:buClr>
                <a:schemeClr val="accent1"/>
              </a:buClr>
              <a:buSzTx/>
              <a:buFont typeface="Corbel"/>
              <a:buNone/>
              <a:tabLst/>
              <a:defRPr sz="15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hangingPunct="1"/>
            <a:r>
              <a:rPr lang="en-US" dirty="0"/>
              <a:t>Legislative requirement for DMAS to establish a new, central application process for inmates</a:t>
            </a:r>
          </a:p>
        </p:txBody>
      </p:sp>
      <p:sp>
        <p:nvSpPr>
          <p:cNvPr id="10" name="Text Placeholder 4">
            <a:extLst>
              <a:ext uri="{FF2B5EF4-FFF2-40B4-BE49-F238E27FC236}">
                <a16:creationId xmlns:a16="http://schemas.microsoft.com/office/drawing/2014/main" id="{DE3C5491-A3E8-4957-8232-9BF5E7BE1665}"/>
              </a:ext>
            </a:extLst>
          </p:cNvPr>
          <p:cNvSpPr txBox="1"/>
          <p:nvPr/>
        </p:nvSpPr>
        <p:spPr>
          <a:xfrm>
            <a:off x="457200" y="5677026"/>
            <a:ext cx="8229600"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gn="ctr" defTabSz="850391">
              <a:lnSpc>
                <a:spcPct val="90000"/>
              </a:lnSpc>
              <a:spcBef>
                <a:spcPts val="400"/>
              </a:spcBef>
              <a:defRPr sz="1600" b="1">
                <a:solidFill>
                  <a:srgbClr val="404040"/>
                </a:solidFill>
                <a:latin typeface="Corbel"/>
                <a:ea typeface="Corbel"/>
                <a:cs typeface="Corbel"/>
                <a:sym typeface="Corbel"/>
              </a:defRPr>
            </a:pPr>
            <a:r>
              <a:rPr dirty="0"/>
              <a:t>(Budget Bill - HB5002 SFY 2019 and 2020)</a:t>
            </a:r>
          </a:p>
          <a:p>
            <a:pPr algn="ctr" defTabSz="850391">
              <a:lnSpc>
                <a:spcPct val="90000"/>
              </a:lnSpc>
              <a:spcBef>
                <a:spcPts val="400"/>
              </a:spcBef>
              <a:defRPr sz="1600" b="1">
                <a:solidFill>
                  <a:srgbClr val="404040"/>
                </a:solidFill>
                <a:latin typeface="Corbel"/>
                <a:ea typeface="Corbel"/>
                <a:cs typeface="Corbel"/>
                <a:sym typeface="Corbel"/>
              </a:defRPr>
            </a:pPr>
            <a:r>
              <a:rPr dirty="0"/>
              <a:t>VA agencies received funding and staff to support new process for </a:t>
            </a:r>
            <a:r>
              <a:rPr lang="en-US" dirty="0"/>
              <a:t>inmates</a:t>
            </a:r>
            <a:r>
              <a:rPr dirty="0"/>
              <a:t>. </a:t>
            </a:r>
          </a:p>
        </p:txBody>
      </p:sp>
      <p:sp>
        <p:nvSpPr>
          <p:cNvPr id="11" name="Text Placeholder 4">
            <a:extLst>
              <a:ext uri="{FF2B5EF4-FFF2-40B4-BE49-F238E27FC236}">
                <a16:creationId xmlns:a16="http://schemas.microsoft.com/office/drawing/2014/main" id="{C2DE1BF1-D387-4B95-B5F9-3C8B764EE554}"/>
              </a:ext>
            </a:extLst>
          </p:cNvPr>
          <p:cNvSpPr txBox="1"/>
          <p:nvPr/>
        </p:nvSpPr>
        <p:spPr>
          <a:xfrm>
            <a:off x="5004742" y="2139486"/>
            <a:ext cx="3562153" cy="11118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defTabSz="585215">
              <a:spcBef>
                <a:spcPts val="300"/>
              </a:spcBef>
              <a:defRPr sz="1500" b="1">
                <a:latin typeface="Corbel"/>
                <a:ea typeface="Corbel"/>
                <a:cs typeface="Corbel"/>
                <a:sym typeface="Corbel"/>
              </a:defRPr>
            </a:lvl1pPr>
          </a:lstStyle>
          <a:p>
            <a:r>
              <a:rPr dirty="0"/>
              <a:t>Jails now have the ability to verify  Medicaid eligibility through the Medicaid Provider Portal</a:t>
            </a:r>
          </a:p>
        </p:txBody>
      </p:sp>
      <p:sp>
        <p:nvSpPr>
          <p:cNvPr id="12" name="Text Placeholder 2">
            <a:extLst>
              <a:ext uri="{FF2B5EF4-FFF2-40B4-BE49-F238E27FC236}">
                <a16:creationId xmlns:a16="http://schemas.microsoft.com/office/drawing/2014/main" id="{CCA37E59-2E36-48C9-81C4-067C0EE7A6C6}"/>
              </a:ext>
            </a:extLst>
          </p:cNvPr>
          <p:cNvSpPr txBox="1"/>
          <p:nvPr/>
        </p:nvSpPr>
        <p:spPr>
          <a:xfrm>
            <a:off x="5004742" y="1338720"/>
            <a:ext cx="3562153" cy="757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Autofit/>
          </a:bodyPr>
          <a:lstStyle/>
          <a:p>
            <a:pPr algn="ctr" defTabSz="896111">
              <a:spcBef>
                <a:spcPts val="400"/>
              </a:spcBef>
              <a:defRPr sz="2156" b="1">
                <a:solidFill>
                  <a:schemeClr val="accent2">
                    <a:hueOff val="5830906"/>
                    <a:satOff val="14244"/>
                    <a:lumOff val="-4509"/>
                  </a:schemeClr>
                </a:solidFill>
                <a:latin typeface="Corbel"/>
                <a:ea typeface="Corbel"/>
                <a:cs typeface="Corbel"/>
                <a:sym typeface="Corbel"/>
              </a:defRPr>
            </a:pPr>
            <a:r>
              <a:rPr sz="2400" dirty="0"/>
              <a:t>Access to Eligibility</a:t>
            </a:r>
          </a:p>
          <a:p>
            <a:pPr algn="ctr" defTabSz="896111">
              <a:spcBef>
                <a:spcPts val="400"/>
              </a:spcBef>
              <a:defRPr sz="2156" b="1">
                <a:solidFill>
                  <a:schemeClr val="accent2">
                    <a:hueOff val="5830906"/>
                    <a:satOff val="14244"/>
                    <a:lumOff val="-4509"/>
                  </a:schemeClr>
                </a:solidFill>
                <a:latin typeface="Corbel"/>
                <a:ea typeface="Corbel"/>
                <a:cs typeface="Corbel"/>
                <a:sym typeface="Corbel"/>
              </a:defRPr>
            </a:pPr>
            <a:r>
              <a:rPr sz="2400" dirty="0"/>
              <a:t>Information </a:t>
            </a:r>
          </a:p>
        </p:txBody>
      </p:sp>
      <p:sp>
        <p:nvSpPr>
          <p:cNvPr id="13" name="Text Placeholder 4">
            <a:extLst>
              <a:ext uri="{FF2B5EF4-FFF2-40B4-BE49-F238E27FC236}">
                <a16:creationId xmlns:a16="http://schemas.microsoft.com/office/drawing/2014/main" id="{6C43A49A-9A03-4012-9FAA-C648ADB2B8D2}"/>
              </a:ext>
            </a:extLst>
          </p:cNvPr>
          <p:cNvSpPr txBox="1"/>
          <p:nvPr/>
        </p:nvSpPr>
        <p:spPr>
          <a:xfrm>
            <a:off x="577105" y="4217081"/>
            <a:ext cx="3562153" cy="11118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fontScale="92500"/>
          </a:bodyPr>
          <a:lstStyle>
            <a:lvl1pPr algn="ctr" defTabSz="475487">
              <a:lnSpc>
                <a:spcPct val="90000"/>
              </a:lnSpc>
              <a:spcBef>
                <a:spcPts val="200"/>
              </a:spcBef>
              <a:defRPr sz="1500" b="1">
                <a:latin typeface="Corbel"/>
                <a:ea typeface="Corbel"/>
                <a:cs typeface="Corbel"/>
                <a:sym typeface="Corbel"/>
              </a:defRPr>
            </a:lvl1pPr>
          </a:lstStyle>
          <a:p>
            <a:r>
              <a:rPr dirty="0"/>
              <a:t>Data Exchange between the Department of Corrections (DOC)</a:t>
            </a:r>
            <a:r>
              <a:rPr lang="en-US" dirty="0"/>
              <a:t> and DMAS – launched July 2019. Exchange between</a:t>
            </a:r>
            <a:r>
              <a:rPr dirty="0"/>
              <a:t> the Compensation Board, Department of Juvenile Justice and DMAS </a:t>
            </a:r>
            <a:r>
              <a:rPr lang="en-US" dirty="0"/>
              <a:t> is </a:t>
            </a:r>
            <a:r>
              <a:rPr dirty="0"/>
              <a:t>in development</a:t>
            </a:r>
          </a:p>
        </p:txBody>
      </p:sp>
      <p:sp>
        <p:nvSpPr>
          <p:cNvPr id="14" name="Text Placeholder 2">
            <a:extLst>
              <a:ext uri="{FF2B5EF4-FFF2-40B4-BE49-F238E27FC236}">
                <a16:creationId xmlns:a16="http://schemas.microsoft.com/office/drawing/2014/main" id="{C962B74A-1EE1-425D-82BE-B47BAB862C81}"/>
              </a:ext>
            </a:extLst>
          </p:cNvPr>
          <p:cNvSpPr txBox="1"/>
          <p:nvPr/>
        </p:nvSpPr>
        <p:spPr>
          <a:xfrm>
            <a:off x="577105" y="3506803"/>
            <a:ext cx="3562153" cy="7574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a:spcBef>
                <a:spcPts val="500"/>
              </a:spcBef>
              <a:defRPr sz="2400" b="1">
                <a:solidFill>
                  <a:schemeClr val="accent2">
                    <a:hueOff val="5830906"/>
                    <a:satOff val="14244"/>
                    <a:lumOff val="-4509"/>
                  </a:schemeClr>
                </a:solidFill>
                <a:latin typeface="Corbel"/>
                <a:ea typeface="Corbel"/>
                <a:cs typeface="Corbel"/>
                <a:sym typeface="Corbel"/>
              </a:defRPr>
            </a:lvl1pPr>
          </a:lstStyle>
          <a:p>
            <a:r>
              <a:rPr dirty="0"/>
              <a:t>Data Exchange</a:t>
            </a:r>
          </a:p>
        </p:txBody>
      </p:sp>
      <p:sp>
        <p:nvSpPr>
          <p:cNvPr id="15" name="Text Placeholder 4">
            <a:extLst>
              <a:ext uri="{FF2B5EF4-FFF2-40B4-BE49-F238E27FC236}">
                <a16:creationId xmlns:a16="http://schemas.microsoft.com/office/drawing/2014/main" id="{151277F3-AC85-476D-9ECD-E9AAD224F7B9}"/>
              </a:ext>
            </a:extLst>
          </p:cNvPr>
          <p:cNvSpPr txBox="1"/>
          <p:nvPr/>
        </p:nvSpPr>
        <p:spPr>
          <a:xfrm>
            <a:off x="5004742" y="4217081"/>
            <a:ext cx="3562153" cy="11118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defTabSz="740662">
              <a:lnSpc>
                <a:spcPct val="90000"/>
              </a:lnSpc>
              <a:spcBef>
                <a:spcPts val="400"/>
              </a:spcBef>
              <a:defRPr sz="1500" b="1">
                <a:latin typeface="Corbel"/>
                <a:ea typeface="Corbel"/>
                <a:cs typeface="Corbel"/>
                <a:sym typeface="Corbel"/>
              </a:defRPr>
            </a:lvl1pPr>
          </a:lstStyle>
          <a:p>
            <a:r>
              <a:t>Ability to apply for community Medicaid 45 days prior to release</a:t>
            </a:r>
          </a:p>
        </p:txBody>
      </p:sp>
      <p:sp>
        <p:nvSpPr>
          <p:cNvPr id="16" name="Text Placeholder 2">
            <a:extLst>
              <a:ext uri="{FF2B5EF4-FFF2-40B4-BE49-F238E27FC236}">
                <a16:creationId xmlns:a16="http://schemas.microsoft.com/office/drawing/2014/main" id="{BC5FAFED-4D12-4A85-A702-F9CCAA46EB57}"/>
              </a:ext>
            </a:extLst>
          </p:cNvPr>
          <p:cNvSpPr txBox="1"/>
          <p:nvPr/>
        </p:nvSpPr>
        <p:spPr>
          <a:xfrm>
            <a:off x="5004742" y="3506328"/>
            <a:ext cx="3562153" cy="757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fontScale="92500" lnSpcReduction="20000"/>
          </a:bodyPr>
          <a:lstStyle>
            <a:lvl1pPr algn="ctr">
              <a:spcBef>
                <a:spcPts val="500"/>
              </a:spcBef>
              <a:defRPr sz="2400" b="1">
                <a:solidFill>
                  <a:schemeClr val="accent2">
                    <a:hueOff val="5830906"/>
                    <a:satOff val="14244"/>
                    <a:lumOff val="-4509"/>
                  </a:schemeClr>
                </a:solidFill>
                <a:latin typeface="Corbel"/>
                <a:ea typeface="Corbel"/>
                <a:cs typeface="Corbel"/>
                <a:sym typeface="Corbel"/>
              </a:defRPr>
            </a:lvl1pPr>
          </a:lstStyle>
          <a:p>
            <a:r>
              <a:rPr dirty="0"/>
              <a:t>Pre-Release</a:t>
            </a:r>
            <a:endParaRPr lang="en-US" dirty="0"/>
          </a:p>
          <a:p>
            <a:r>
              <a:rPr lang="en-US" dirty="0"/>
              <a:t>Planning</a:t>
            </a:r>
            <a:endParaRPr dirty="0"/>
          </a:p>
        </p:txBody>
      </p:sp>
      <p:sp>
        <p:nvSpPr>
          <p:cNvPr id="17" name="Slide Number Placeholder 1">
            <a:extLst>
              <a:ext uri="{FF2B5EF4-FFF2-40B4-BE49-F238E27FC236}">
                <a16:creationId xmlns:a16="http://schemas.microsoft.com/office/drawing/2014/main" id="{EC03CA34-199C-DB4A-9B9A-A422AA31CECF}"/>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13</a:t>
            </a:fld>
            <a:endParaRPr lang="en-US"/>
          </a:p>
        </p:txBody>
      </p:sp>
    </p:spTree>
    <p:extLst>
      <p:ext uri="{BB962C8B-B14F-4D97-AF65-F5344CB8AC3E}">
        <p14:creationId xmlns:p14="http://schemas.microsoft.com/office/powerpoint/2010/main" val="269855962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2017 Legislative Direction</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2" name="Rectangle 1">
            <a:extLst>
              <a:ext uri="{FF2B5EF4-FFF2-40B4-BE49-F238E27FC236}">
                <a16:creationId xmlns:a16="http://schemas.microsoft.com/office/drawing/2014/main" id="{21EA66A8-EF50-413E-85C5-8B6C4404DF79}"/>
              </a:ext>
            </a:extLst>
          </p:cNvPr>
          <p:cNvSpPr/>
          <p:nvPr/>
        </p:nvSpPr>
        <p:spPr>
          <a:xfrm>
            <a:off x="1231067" y="943764"/>
            <a:ext cx="6689652" cy="461665"/>
          </a:xfrm>
          <a:prstGeom prst="rect">
            <a:avLst/>
          </a:prstGeom>
        </p:spPr>
        <p:txBody>
          <a:bodyPr wrap="none">
            <a:spAutoFit/>
          </a:bodyPr>
          <a:lstStyle/>
          <a:p>
            <a:r>
              <a:rPr lang="en-US" sz="2400" b="1" dirty="0">
                <a:latin typeface="Corbel" panose="020B0503020204020204" pitchFamily="34" charset="0"/>
              </a:rPr>
              <a:t>New Incarcerated Eligibility Unit at Cover Virginia</a:t>
            </a:r>
          </a:p>
        </p:txBody>
      </p:sp>
      <p:sp>
        <p:nvSpPr>
          <p:cNvPr id="17" name="Content Placeholder 3">
            <a:extLst>
              <a:ext uri="{FF2B5EF4-FFF2-40B4-BE49-F238E27FC236}">
                <a16:creationId xmlns:a16="http://schemas.microsoft.com/office/drawing/2014/main" id="{F3255CDE-7569-430F-B84A-C4D967A59EB2}"/>
              </a:ext>
            </a:extLst>
          </p:cNvPr>
          <p:cNvSpPr txBox="1">
            <a:spLocks/>
          </p:cNvSpPr>
          <p:nvPr/>
        </p:nvSpPr>
        <p:spPr>
          <a:xfrm>
            <a:off x="328927" y="1501171"/>
            <a:ext cx="8229600" cy="4525963"/>
          </a:xfrm>
          <a:prstGeom prst="rect">
            <a:avLst/>
          </a:prstGeom>
        </p:spPr>
        <p:txBody>
          <a:bodyPr>
            <a:normAutofit/>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84867" indent="-84867" defTabSz="452627" hangingPunct="1">
              <a:buFont typeface="Cormorant Garamond Regular"/>
              <a:buChar char="❑"/>
              <a:defRPr sz="792">
                <a:uFill>
                  <a:solidFill>
                    <a:srgbClr val="000000"/>
                  </a:solidFill>
                </a:uFill>
              </a:defRPr>
            </a:pPr>
            <a:endParaRPr lang="en-US" sz="792" dirty="0">
              <a:uFill>
                <a:solidFill>
                  <a:srgbClr val="000000"/>
                </a:solidFill>
              </a:uFill>
            </a:endParaRPr>
          </a:p>
          <a:p>
            <a:pPr marL="254603" indent="-254603" defTabSz="452627" hangingPunct="1">
              <a:buFont typeface="Calibri"/>
              <a:buChar char="❑"/>
              <a:defRPr sz="2376">
                <a:uFill>
                  <a:solidFill>
                    <a:srgbClr val="000000"/>
                  </a:solidFill>
                </a:uFill>
              </a:defRPr>
            </a:pPr>
            <a:r>
              <a:rPr lang="en-US" sz="2376" dirty="0">
                <a:uFill>
                  <a:solidFill>
                    <a:srgbClr val="000000"/>
                  </a:solidFill>
                </a:uFill>
              </a:rPr>
              <a:t>Cover Virginia Incarcerated Unit (CVIU) was established in November 2018 and has staff trained to work with correctional facilities. </a:t>
            </a:r>
          </a:p>
          <a:p>
            <a:pPr marL="84867" indent="-84867" defTabSz="452627" hangingPunct="1">
              <a:buFont typeface="Calibri"/>
              <a:buChar char="❑"/>
              <a:defRPr sz="792">
                <a:uFill>
                  <a:solidFill>
                    <a:srgbClr val="000000"/>
                  </a:solidFill>
                </a:uFill>
              </a:defRPr>
            </a:pPr>
            <a:endParaRPr lang="en-US" sz="800" dirty="0">
              <a:uFill>
                <a:solidFill>
                  <a:srgbClr val="000000"/>
                </a:solidFill>
              </a:uFill>
            </a:endParaRPr>
          </a:p>
          <a:p>
            <a:pPr marL="254603" indent="-254603" defTabSz="452627" hangingPunct="1">
              <a:buFont typeface="Calibri"/>
              <a:buChar char="❑"/>
              <a:defRPr sz="2376">
                <a:uFill>
                  <a:solidFill>
                    <a:srgbClr val="000000"/>
                  </a:solidFill>
                </a:uFill>
              </a:defRPr>
            </a:pPr>
            <a:r>
              <a:rPr lang="en-US" sz="2376" dirty="0">
                <a:uFill>
                  <a:solidFill>
                    <a:srgbClr val="000000"/>
                  </a:solidFill>
                </a:uFill>
              </a:rPr>
              <a:t>In January 2019, the new CVIU began taking applications and </a:t>
            </a:r>
            <a:br>
              <a:rPr lang="en-US" sz="2376" dirty="0">
                <a:uFill>
                  <a:solidFill>
                    <a:srgbClr val="000000"/>
                  </a:solidFill>
                </a:uFill>
              </a:rPr>
            </a:br>
            <a:r>
              <a:rPr lang="en-US" sz="2376" dirty="0">
                <a:uFill>
                  <a:solidFill>
                    <a:srgbClr val="000000"/>
                  </a:solidFill>
                </a:uFill>
              </a:rPr>
              <a:t>managing Medicaid eligibility </a:t>
            </a:r>
            <a:br>
              <a:rPr lang="en-US" sz="2376" dirty="0">
                <a:uFill>
                  <a:solidFill>
                    <a:srgbClr val="000000"/>
                  </a:solidFill>
                </a:uFill>
              </a:rPr>
            </a:br>
            <a:r>
              <a:rPr lang="en-US" sz="2376" dirty="0">
                <a:uFill>
                  <a:solidFill>
                    <a:srgbClr val="000000"/>
                  </a:solidFill>
                </a:uFill>
              </a:rPr>
              <a:t>for jails. </a:t>
            </a:r>
          </a:p>
          <a:p>
            <a:pPr marL="254603" indent="-254603" defTabSz="452627" hangingPunct="1">
              <a:buFont typeface="Calibri"/>
              <a:buChar char="❑"/>
              <a:defRPr sz="2376">
                <a:uFill>
                  <a:solidFill>
                    <a:srgbClr val="000000"/>
                  </a:solidFill>
                </a:uFill>
              </a:defRPr>
            </a:pPr>
            <a:endParaRPr lang="en-US" sz="800" dirty="0">
              <a:uFill>
                <a:solidFill>
                  <a:srgbClr val="000000"/>
                </a:solidFill>
              </a:uFill>
            </a:endParaRPr>
          </a:p>
          <a:p>
            <a:pPr marL="254603" indent="-254603" defTabSz="452627" hangingPunct="1">
              <a:buFont typeface="Calibri"/>
              <a:buChar char="❑"/>
              <a:defRPr sz="2376">
                <a:uFill>
                  <a:solidFill>
                    <a:srgbClr val="000000"/>
                  </a:solidFill>
                </a:uFill>
              </a:defRPr>
            </a:pPr>
            <a:r>
              <a:rPr lang="en-US" sz="2376" dirty="0">
                <a:uFill>
                  <a:solidFill>
                    <a:srgbClr val="000000"/>
                  </a:solidFill>
                </a:uFill>
              </a:rPr>
              <a:t>Jail staff now call the CVIU at </a:t>
            </a:r>
            <a:br>
              <a:rPr lang="en-US" sz="2376" dirty="0">
                <a:uFill>
                  <a:solidFill>
                    <a:srgbClr val="000000"/>
                  </a:solidFill>
                </a:uFill>
              </a:rPr>
            </a:br>
            <a:r>
              <a:rPr lang="en-US" sz="2376" dirty="0">
                <a:uFill>
                  <a:solidFill>
                    <a:srgbClr val="000000"/>
                  </a:solidFill>
                </a:uFill>
              </a:rPr>
              <a:t>833-818-8752</a:t>
            </a:r>
            <a:r>
              <a:rPr lang="en-US" sz="1386" dirty="0">
                <a:uFill>
                  <a:solidFill>
                    <a:srgbClr val="000000"/>
                  </a:solidFill>
                </a:uFill>
              </a:rPr>
              <a:t> </a:t>
            </a:r>
            <a:r>
              <a:rPr lang="en-US" sz="2376" dirty="0">
                <a:uFill>
                  <a:solidFill>
                    <a:srgbClr val="000000"/>
                  </a:solidFill>
                </a:uFill>
              </a:rPr>
              <a:t>for </a:t>
            </a:r>
            <a:br>
              <a:rPr lang="en-US" sz="2376" dirty="0">
                <a:uFill>
                  <a:solidFill>
                    <a:srgbClr val="000000"/>
                  </a:solidFill>
                </a:uFill>
              </a:rPr>
            </a:br>
            <a:r>
              <a:rPr lang="en-US" sz="2376" dirty="0">
                <a:uFill>
                  <a:solidFill>
                    <a:srgbClr val="000000"/>
                  </a:solidFill>
                </a:uFill>
              </a:rPr>
              <a:t>inmate Medicaid </a:t>
            </a:r>
            <a:br>
              <a:rPr lang="en-US" sz="2376" dirty="0">
                <a:uFill>
                  <a:solidFill>
                    <a:srgbClr val="000000"/>
                  </a:solidFill>
                </a:uFill>
              </a:rPr>
            </a:br>
            <a:r>
              <a:rPr lang="en-US" sz="2376" dirty="0">
                <a:uFill>
                  <a:solidFill>
                    <a:srgbClr val="000000"/>
                  </a:solidFill>
                </a:uFill>
              </a:rPr>
              <a:t>applications</a:t>
            </a:r>
            <a:r>
              <a:rPr lang="en-US" sz="1979" dirty="0">
                <a:uFill>
                  <a:solidFill>
                    <a:srgbClr val="000000"/>
                  </a:solidFill>
                </a:uFill>
              </a:rPr>
              <a:t>. </a:t>
            </a:r>
          </a:p>
        </p:txBody>
      </p:sp>
      <p:pic>
        <p:nvPicPr>
          <p:cNvPr id="18" name="Picture 3" descr="Picture 3">
            <a:extLst>
              <a:ext uri="{FF2B5EF4-FFF2-40B4-BE49-F238E27FC236}">
                <a16:creationId xmlns:a16="http://schemas.microsoft.com/office/drawing/2014/main" id="{8703029F-E512-43FE-BBE1-53E9B54E30CF}"/>
              </a:ext>
            </a:extLst>
          </p:cNvPr>
          <p:cNvPicPr>
            <a:picLocks noChangeAspect="1"/>
          </p:cNvPicPr>
          <p:nvPr/>
        </p:nvPicPr>
        <p:blipFill>
          <a:blip r:embed="rId2"/>
          <a:stretch>
            <a:fillRect/>
          </a:stretch>
        </p:blipFill>
        <p:spPr>
          <a:xfrm>
            <a:off x="4687864" y="3634228"/>
            <a:ext cx="3870663" cy="2392906"/>
          </a:xfrm>
          <a:prstGeom prst="rect">
            <a:avLst/>
          </a:prstGeom>
          <a:ln w="12700">
            <a:miter lim="400000"/>
          </a:ln>
        </p:spPr>
      </p:pic>
      <p:sp>
        <p:nvSpPr>
          <p:cNvPr id="8" name="Slide Number Placeholder 1">
            <a:extLst>
              <a:ext uri="{FF2B5EF4-FFF2-40B4-BE49-F238E27FC236}">
                <a16:creationId xmlns:a16="http://schemas.microsoft.com/office/drawing/2014/main" id="{7D5238F9-32F3-604C-BDFF-F622E59C7E69}"/>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14</a:t>
            </a:fld>
            <a:endParaRPr lang="en-US"/>
          </a:p>
        </p:txBody>
      </p:sp>
    </p:spTree>
    <p:extLst>
      <p:ext uri="{BB962C8B-B14F-4D97-AF65-F5344CB8AC3E}">
        <p14:creationId xmlns:p14="http://schemas.microsoft.com/office/powerpoint/2010/main" val="312716233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2019 Medicaid Application Process</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7" name="Content Placeholder 3">
            <a:extLst>
              <a:ext uri="{FF2B5EF4-FFF2-40B4-BE49-F238E27FC236}">
                <a16:creationId xmlns:a16="http://schemas.microsoft.com/office/drawing/2014/main" id="{8B6E0FCA-ECDD-40C4-9868-C9E652D6602E}"/>
              </a:ext>
            </a:extLst>
          </p:cNvPr>
          <p:cNvSpPr txBox="1">
            <a:spLocks/>
          </p:cNvSpPr>
          <p:nvPr/>
        </p:nvSpPr>
        <p:spPr>
          <a:xfrm>
            <a:off x="457198" y="3847884"/>
            <a:ext cx="8229601" cy="2196113"/>
          </a:xfrm>
          <a:prstGeom prst="rect">
            <a:avLst/>
          </a:prstGeom>
        </p:spPr>
        <p:txBody>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257175" indent="-257175" defTabSz="457200" hangingPunct="1">
              <a:spcBef>
                <a:spcPts val="0"/>
              </a:spcBef>
              <a:buFont typeface="Calibri"/>
              <a:buChar char="❑"/>
              <a:defRPr sz="2400"/>
            </a:pPr>
            <a:r>
              <a:rPr lang="en-US" sz="2400" dirty="0"/>
              <a:t>Jails now call </a:t>
            </a:r>
            <a:r>
              <a:rPr lang="en-US" sz="2400" b="1" dirty="0"/>
              <a:t>833-818-8752 </a:t>
            </a:r>
            <a:r>
              <a:rPr lang="en-US" sz="2400" dirty="0"/>
              <a:t>to schedule inmate application appointments, check eligibility, and resolve eligibility issues.</a:t>
            </a:r>
          </a:p>
          <a:p>
            <a:pPr marL="85725" indent="-85725" defTabSz="457200" hangingPunct="1">
              <a:spcBef>
                <a:spcPts val="0"/>
              </a:spcBef>
              <a:buFont typeface="Calibri"/>
              <a:buChar char="❑"/>
              <a:defRPr sz="800"/>
            </a:pPr>
            <a:endParaRPr lang="en-US" sz="800" dirty="0"/>
          </a:p>
          <a:p>
            <a:pPr marL="257175" indent="-257175" defTabSz="457200" hangingPunct="1">
              <a:spcBef>
                <a:spcPts val="0"/>
              </a:spcBef>
              <a:buFont typeface="Calibri"/>
              <a:buChar char="❑"/>
              <a:defRPr sz="2400"/>
            </a:pPr>
            <a:r>
              <a:rPr lang="en-US" sz="2400" dirty="0"/>
              <a:t>Emergency/Expedited application process available.</a:t>
            </a:r>
          </a:p>
          <a:p>
            <a:pPr marL="85725" indent="-85725" defTabSz="457200" hangingPunct="1">
              <a:spcBef>
                <a:spcPts val="0"/>
              </a:spcBef>
              <a:buFont typeface="Calibri"/>
              <a:buChar char="❑"/>
              <a:defRPr sz="800"/>
            </a:pPr>
            <a:endParaRPr lang="en-US" sz="800" dirty="0"/>
          </a:p>
          <a:p>
            <a:pPr marL="257175" indent="-257175" defTabSz="457200" hangingPunct="1">
              <a:spcBef>
                <a:spcPts val="0"/>
              </a:spcBef>
              <a:buFont typeface="Calibri"/>
              <a:buChar char="❑"/>
              <a:defRPr sz="2400"/>
            </a:pPr>
            <a:r>
              <a:rPr lang="en-US" sz="2400" dirty="0"/>
              <a:t>Working with hospital social work staff and billing teams to establish protocols.</a:t>
            </a:r>
          </a:p>
        </p:txBody>
      </p:sp>
      <p:grpSp>
        <p:nvGrpSpPr>
          <p:cNvPr id="8" name="Group">
            <a:extLst>
              <a:ext uri="{FF2B5EF4-FFF2-40B4-BE49-F238E27FC236}">
                <a16:creationId xmlns:a16="http://schemas.microsoft.com/office/drawing/2014/main" id="{C91C5B5C-CDC1-4ECB-BC56-F43AC2AACF9C}"/>
              </a:ext>
            </a:extLst>
          </p:cNvPr>
          <p:cNvGrpSpPr/>
          <p:nvPr/>
        </p:nvGrpSpPr>
        <p:grpSpPr>
          <a:xfrm>
            <a:off x="288964" y="1499803"/>
            <a:ext cx="8566074" cy="2196118"/>
            <a:chOff x="0" y="-1"/>
            <a:chExt cx="8566072" cy="2196116"/>
          </a:xfrm>
        </p:grpSpPr>
        <p:sp>
          <p:nvSpPr>
            <p:cNvPr id="9" name="Arrow">
              <a:extLst>
                <a:ext uri="{FF2B5EF4-FFF2-40B4-BE49-F238E27FC236}">
                  <a16:creationId xmlns:a16="http://schemas.microsoft.com/office/drawing/2014/main" id="{078F66C9-7F56-46CD-A563-BE4AE0840249}"/>
                </a:ext>
              </a:extLst>
            </p:cNvPr>
            <p:cNvSpPr/>
            <p:nvPr/>
          </p:nvSpPr>
          <p:spPr>
            <a:xfrm>
              <a:off x="639252" y="-1"/>
              <a:ext cx="7287564" cy="2196116"/>
            </a:xfrm>
            <a:prstGeom prst="rightArrow">
              <a:avLst>
                <a:gd name="adj1" fmla="val 50000"/>
                <a:gd name="adj2" fmla="val 50000"/>
              </a:avLst>
            </a:prstGeom>
            <a:solidFill>
              <a:srgbClr val="FFFFFF"/>
            </a:solidFill>
            <a:ln w="25400" cap="flat">
              <a:solidFill>
                <a:srgbClr val="535353"/>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pPr algn="ctr" defTabSz="457200">
                <a:spcBef>
                  <a:spcPts val="300"/>
                </a:spcBef>
                <a:defRPr sz="5000" b="1">
                  <a:latin typeface="Corbel"/>
                  <a:ea typeface="Corbel"/>
                  <a:cs typeface="Corbel"/>
                  <a:sym typeface="Corbel"/>
                </a:defRPr>
              </a:pPr>
              <a:endParaRPr/>
            </a:p>
          </p:txBody>
        </p:sp>
        <p:grpSp>
          <p:nvGrpSpPr>
            <p:cNvPr id="10" name="Group">
              <a:extLst>
                <a:ext uri="{FF2B5EF4-FFF2-40B4-BE49-F238E27FC236}">
                  <a16:creationId xmlns:a16="http://schemas.microsoft.com/office/drawing/2014/main" id="{63F57160-79BA-4D5E-B36A-EDE3B6AD8B22}"/>
                </a:ext>
              </a:extLst>
            </p:cNvPr>
            <p:cNvGrpSpPr/>
            <p:nvPr/>
          </p:nvGrpSpPr>
          <p:grpSpPr>
            <a:xfrm>
              <a:off x="0" y="658831"/>
              <a:ext cx="1647323" cy="878450"/>
              <a:chOff x="0" y="-1"/>
              <a:chExt cx="1647322" cy="878448"/>
            </a:xfrm>
          </p:grpSpPr>
          <p:sp>
            <p:nvSpPr>
              <p:cNvPr id="25" name="Rounded Rectangle">
                <a:extLst>
                  <a:ext uri="{FF2B5EF4-FFF2-40B4-BE49-F238E27FC236}">
                    <a16:creationId xmlns:a16="http://schemas.microsoft.com/office/drawing/2014/main" id="{771E0617-6680-4327-BBB4-DCFB438921A1}"/>
                  </a:ext>
                </a:extLst>
              </p:cNvPr>
              <p:cNvSpPr/>
              <p:nvPr/>
            </p:nvSpPr>
            <p:spPr>
              <a:xfrm>
                <a:off x="0" y="-2"/>
                <a:ext cx="1647323" cy="878450"/>
              </a:xfrm>
              <a:prstGeom prst="roundRect">
                <a:avLst>
                  <a:gd name="adj" fmla="val 16667"/>
                </a:avLst>
              </a:prstGeom>
              <a:solidFill>
                <a:srgbClr val="5B9BD5"/>
              </a:solidFill>
              <a:ln w="12700" cap="flat">
                <a:solidFill>
                  <a:srgbClr val="FFFFFF"/>
                </a:solidFill>
                <a:prstDash val="solid"/>
                <a:miter lim="800000"/>
              </a:ln>
              <a:effectLst/>
            </p:spPr>
            <p:txBody>
              <a:bodyPr wrap="square" lIns="45718" tIns="45718" rIns="45718" bIns="45718" numCol="1" anchor="ctr">
                <a:noAutofit/>
              </a:bodyPr>
              <a:lstStyle/>
              <a:p>
                <a:pPr algn="ctr" defTabSz="444500">
                  <a:lnSpc>
                    <a:spcPct val="90000"/>
                  </a:lnSpc>
                  <a:spcBef>
                    <a:spcPts val="700"/>
                  </a:spcBef>
                  <a:defRPr sz="5000" b="1">
                    <a:solidFill>
                      <a:srgbClr val="FFFFFF"/>
                    </a:solidFill>
                    <a:latin typeface="Corbel"/>
                    <a:ea typeface="Corbel"/>
                    <a:cs typeface="Corbel"/>
                    <a:sym typeface="Corbel"/>
                  </a:defRPr>
                </a:pPr>
                <a:endParaRPr/>
              </a:p>
            </p:txBody>
          </p:sp>
          <p:sp>
            <p:nvSpPr>
              <p:cNvPr id="26" name="1. Identify Potential Applicants">
                <a:extLst>
                  <a:ext uri="{FF2B5EF4-FFF2-40B4-BE49-F238E27FC236}">
                    <a16:creationId xmlns:a16="http://schemas.microsoft.com/office/drawing/2014/main" id="{555767CC-831A-4E7B-A10F-0F5009B00AEA}"/>
                  </a:ext>
                </a:extLst>
              </p:cNvPr>
              <p:cNvSpPr txBox="1"/>
              <p:nvPr/>
            </p:nvSpPr>
            <p:spPr>
              <a:xfrm>
                <a:off x="39587" y="72762"/>
                <a:ext cx="1568146" cy="7515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444500">
                  <a:lnSpc>
                    <a:spcPct val="90000"/>
                  </a:lnSpc>
                  <a:spcBef>
                    <a:spcPts val="400"/>
                  </a:spcBef>
                  <a:defRPr sz="1600" b="1"/>
                </a:lvl1pPr>
              </a:lstStyle>
              <a:p>
                <a:r>
                  <a:t>1. Identify Potential Applicants</a:t>
                </a:r>
              </a:p>
            </p:txBody>
          </p:sp>
        </p:grpSp>
        <p:grpSp>
          <p:nvGrpSpPr>
            <p:cNvPr id="11" name="Group">
              <a:extLst>
                <a:ext uri="{FF2B5EF4-FFF2-40B4-BE49-F238E27FC236}">
                  <a16:creationId xmlns:a16="http://schemas.microsoft.com/office/drawing/2014/main" id="{1A5C6591-31E2-4C82-A842-A3CAF23E7A8D}"/>
                </a:ext>
              </a:extLst>
            </p:cNvPr>
            <p:cNvGrpSpPr/>
            <p:nvPr/>
          </p:nvGrpSpPr>
          <p:grpSpPr>
            <a:xfrm>
              <a:off x="1729687" y="658831"/>
              <a:ext cx="1647325" cy="878450"/>
              <a:chOff x="0" y="-1"/>
              <a:chExt cx="1647324" cy="878448"/>
            </a:xfrm>
          </p:grpSpPr>
          <p:sp>
            <p:nvSpPr>
              <p:cNvPr id="23" name="Rounded Rectangle">
                <a:extLst>
                  <a:ext uri="{FF2B5EF4-FFF2-40B4-BE49-F238E27FC236}">
                    <a16:creationId xmlns:a16="http://schemas.microsoft.com/office/drawing/2014/main" id="{9F3D6A01-ECF8-4860-8937-B843C1D4BB25}"/>
                  </a:ext>
                </a:extLst>
              </p:cNvPr>
              <p:cNvSpPr/>
              <p:nvPr/>
            </p:nvSpPr>
            <p:spPr>
              <a:xfrm>
                <a:off x="0" y="-2"/>
                <a:ext cx="1647325" cy="878450"/>
              </a:xfrm>
              <a:prstGeom prst="roundRect">
                <a:avLst>
                  <a:gd name="adj" fmla="val 16667"/>
                </a:avLst>
              </a:prstGeom>
              <a:solidFill>
                <a:srgbClr val="54CCCD"/>
              </a:solidFill>
              <a:ln w="12700" cap="flat">
                <a:solidFill>
                  <a:srgbClr val="FFFFFF"/>
                </a:solidFill>
                <a:prstDash val="solid"/>
                <a:miter lim="800000"/>
              </a:ln>
              <a:effectLst/>
            </p:spPr>
            <p:txBody>
              <a:bodyPr wrap="square" lIns="45718" tIns="45718" rIns="45718" bIns="45718" numCol="1" anchor="ctr">
                <a:noAutofit/>
              </a:bodyPr>
              <a:lstStyle/>
              <a:p>
                <a:pPr algn="ctr" defTabSz="444500">
                  <a:lnSpc>
                    <a:spcPct val="90000"/>
                  </a:lnSpc>
                  <a:spcBef>
                    <a:spcPts val="700"/>
                  </a:spcBef>
                  <a:defRPr sz="5000" b="1">
                    <a:solidFill>
                      <a:srgbClr val="FFFFFF"/>
                    </a:solidFill>
                    <a:latin typeface="Corbel"/>
                    <a:ea typeface="Corbel"/>
                    <a:cs typeface="Corbel"/>
                    <a:sym typeface="Corbel"/>
                  </a:defRPr>
                </a:pPr>
                <a:endParaRPr/>
              </a:p>
            </p:txBody>
          </p:sp>
          <p:sp>
            <p:nvSpPr>
              <p:cNvPr id="24" name="2. Schedule Application Appt. with CoverVA">
                <a:extLst>
                  <a:ext uri="{FF2B5EF4-FFF2-40B4-BE49-F238E27FC236}">
                    <a16:creationId xmlns:a16="http://schemas.microsoft.com/office/drawing/2014/main" id="{B2AA9F26-4F3D-41BA-BB69-97E0C3D98AAA}"/>
                  </a:ext>
                </a:extLst>
              </p:cNvPr>
              <p:cNvSpPr txBox="1"/>
              <p:nvPr/>
            </p:nvSpPr>
            <p:spPr>
              <a:xfrm>
                <a:off x="39588" y="72762"/>
                <a:ext cx="1568148" cy="7515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444500">
                  <a:lnSpc>
                    <a:spcPct val="90000"/>
                  </a:lnSpc>
                  <a:spcBef>
                    <a:spcPts val="400"/>
                  </a:spcBef>
                  <a:defRPr sz="1600" b="1"/>
                </a:lvl1pPr>
              </a:lstStyle>
              <a:p>
                <a:r>
                  <a:rPr dirty="0"/>
                  <a:t>2. Schedule Application Appt. with </a:t>
                </a:r>
                <a:r>
                  <a:rPr lang="en-US" dirty="0"/>
                  <a:t>CVIU</a:t>
                </a:r>
                <a:endParaRPr dirty="0"/>
              </a:p>
            </p:txBody>
          </p:sp>
        </p:grpSp>
        <p:grpSp>
          <p:nvGrpSpPr>
            <p:cNvPr id="12" name="Group">
              <a:extLst>
                <a:ext uri="{FF2B5EF4-FFF2-40B4-BE49-F238E27FC236}">
                  <a16:creationId xmlns:a16="http://schemas.microsoft.com/office/drawing/2014/main" id="{25859D5D-5D6D-463D-9E59-A83969217B69}"/>
                </a:ext>
              </a:extLst>
            </p:cNvPr>
            <p:cNvGrpSpPr/>
            <p:nvPr/>
          </p:nvGrpSpPr>
          <p:grpSpPr>
            <a:xfrm>
              <a:off x="3459372" y="658831"/>
              <a:ext cx="1647326" cy="878450"/>
              <a:chOff x="0" y="-1"/>
              <a:chExt cx="1647324" cy="878448"/>
            </a:xfrm>
          </p:grpSpPr>
          <p:sp>
            <p:nvSpPr>
              <p:cNvPr id="21" name="Rounded Rectangle">
                <a:extLst>
                  <a:ext uri="{FF2B5EF4-FFF2-40B4-BE49-F238E27FC236}">
                    <a16:creationId xmlns:a16="http://schemas.microsoft.com/office/drawing/2014/main" id="{2C872E42-F365-4582-8469-710F8F93DF58}"/>
                  </a:ext>
                </a:extLst>
              </p:cNvPr>
              <p:cNvSpPr/>
              <p:nvPr/>
            </p:nvSpPr>
            <p:spPr>
              <a:xfrm>
                <a:off x="0" y="-2"/>
                <a:ext cx="1647325" cy="878450"/>
              </a:xfrm>
              <a:prstGeom prst="roundRect">
                <a:avLst>
                  <a:gd name="adj" fmla="val 16667"/>
                </a:avLst>
              </a:prstGeom>
              <a:solidFill>
                <a:srgbClr val="4DC58D"/>
              </a:solidFill>
              <a:ln w="12700" cap="flat">
                <a:solidFill>
                  <a:srgbClr val="FFFFFF"/>
                </a:solidFill>
                <a:prstDash val="solid"/>
                <a:miter lim="800000"/>
              </a:ln>
              <a:effectLst/>
            </p:spPr>
            <p:txBody>
              <a:bodyPr wrap="square" lIns="45718" tIns="45718" rIns="45718" bIns="45718" numCol="1" anchor="ctr">
                <a:noAutofit/>
              </a:bodyPr>
              <a:lstStyle/>
              <a:p>
                <a:pPr algn="ctr" defTabSz="444500">
                  <a:lnSpc>
                    <a:spcPct val="90000"/>
                  </a:lnSpc>
                  <a:spcBef>
                    <a:spcPts val="700"/>
                  </a:spcBef>
                  <a:defRPr sz="5000" b="1">
                    <a:solidFill>
                      <a:srgbClr val="FFFFFF"/>
                    </a:solidFill>
                    <a:latin typeface="Corbel"/>
                    <a:ea typeface="Corbel"/>
                    <a:cs typeface="Corbel"/>
                    <a:sym typeface="Corbel"/>
                  </a:defRPr>
                </a:pPr>
                <a:endParaRPr/>
              </a:p>
            </p:txBody>
          </p:sp>
          <p:sp>
            <p:nvSpPr>
              <p:cNvPr id="22" name="3. Prepare the Applicant">
                <a:extLst>
                  <a:ext uri="{FF2B5EF4-FFF2-40B4-BE49-F238E27FC236}">
                    <a16:creationId xmlns:a16="http://schemas.microsoft.com/office/drawing/2014/main" id="{822607B2-DA62-4F3B-B7D3-4B8E3EB12CA9}"/>
                  </a:ext>
                </a:extLst>
              </p:cNvPr>
              <p:cNvSpPr txBox="1"/>
              <p:nvPr/>
            </p:nvSpPr>
            <p:spPr>
              <a:xfrm>
                <a:off x="39588" y="180003"/>
                <a:ext cx="1568148" cy="5184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444500">
                  <a:lnSpc>
                    <a:spcPct val="90000"/>
                  </a:lnSpc>
                  <a:spcBef>
                    <a:spcPts val="400"/>
                  </a:spcBef>
                  <a:defRPr sz="1600" b="1"/>
                </a:lvl1pPr>
              </a:lstStyle>
              <a:p>
                <a:r>
                  <a:t>3. Prepare the Applicant</a:t>
                </a:r>
              </a:p>
            </p:txBody>
          </p:sp>
        </p:grpSp>
        <p:grpSp>
          <p:nvGrpSpPr>
            <p:cNvPr id="13" name="Group">
              <a:extLst>
                <a:ext uri="{FF2B5EF4-FFF2-40B4-BE49-F238E27FC236}">
                  <a16:creationId xmlns:a16="http://schemas.microsoft.com/office/drawing/2014/main" id="{DBAD7101-07DA-420F-9BBA-12C2A7FE1F18}"/>
                </a:ext>
              </a:extLst>
            </p:cNvPr>
            <p:cNvGrpSpPr/>
            <p:nvPr/>
          </p:nvGrpSpPr>
          <p:grpSpPr>
            <a:xfrm>
              <a:off x="5189059" y="658831"/>
              <a:ext cx="1647325" cy="878450"/>
              <a:chOff x="0" y="-1"/>
              <a:chExt cx="1647324" cy="878448"/>
            </a:xfrm>
          </p:grpSpPr>
          <p:sp>
            <p:nvSpPr>
              <p:cNvPr id="19" name="Rounded Rectangle">
                <a:extLst>
                  <a:ext uri="{FF2B5EF4-FFF2-40B4-BE49-F238E27FC236}">
                    <a16:creationId xmlns:a16="http://schemas.microsoft.com/office/drawing/2014/main" id="{B6481ED3-429C-4A5B-BD27-914B36F1EF69}"/>
                  </a:ext>
                </a:extLst>
              </p:cNvPr>
              <p:cNvSpPr/>
              <p:nvPr/>
            </p:nvSpPr>
            <p:spPr>
              <a:xfrm>
                <a:off x="0" y="-2"/>
                <a:ext cx="1647325" cy="878450"/>
              </a:xfrm>
              <a:prstGeom prst="roundRect">
                <a:avLst>
                  <a:gd name="adj" fmla="val 16667"/>
                </a:avLst>
              </a:prstGeom>
              <a:solidFill>
                <a:srgbClr val="48BB4F"/>
              </a:solidFill>
              <a:ln w="12700" cap="flat">
                <a:solidFill>
                  <a:srgbClr val="FFFFFF"/>
                </a:solidFill>
                <a:prstDash val="solid"/>
                <a:miter lim="800000"/>
              </a:ln>
              <a:effectLst/>
            </p:spPr>
            <p:txBody>
              <a:bodyPr wrap="square" lIns="45718" tIns="45718" rIns="45718" bIns="45718" numCol="1" anchor="ctr">
                <a:noAutofit/>
              </a:bodyPr>
              <a:lstStyle/>
              <a:p>
                <a:pPr algn="ctr" defTabSz="444500">
                  <a:lnSpc>
                    <a:spcPct val="90000"/>
                  </a:lnSpc>
                  <a:spcBef>
                    <a:spcPts val="700"/>
                  </a:spcBef>
                  <a:defRPr sz="5000" b="1">
                    <a:solidFill>
                      <a:srgbClr val="FFFFFF"/>
                    </a:solidFill>
                    <a:latin typeface="Corbel"/>
                    <a:ea typeface="Corbel"/>
                    <a:cs typeface="Corbel"/>
                    <a:sym typeface="Corbel"/>
                  </a:defRPr>
                </a:pPr>
                <a:endParaRPr/>
              </a:p>
            </p:txBody>
          </p:sp>
          <p:sp>
            <p:nvSpPr>
              <p:cNvPr id="20" name="4. Participate in the CoverVA Application Call">
                <a:extLst>
                  <a:ext uri="{FF2B5EF4-FFF2-40B4-BE49-F238E27FC236}">
                    <a16:creationId xmlns:a16="http://schemas.microsoft.com/office/drawing/2014/main" id="{A36EBC27-162C-4E1E-8348-C8F090AAB9C2}"/>
                  </a:ext>
                </a:extLst>
              </p:cNvPr>
              <p:cNvSpPr txBox="1"/>
              <p:nvPr/>
            </p:nvSpPr>
            <p:spPr>
              <a:xfrm>
                <a:off x="39588" y="72762"/>
                <a:ext cx="1568148" cy="7515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444500">
                  <a:lnSpc>
                    <a:spcPct val="90000"/>
                  </a:lnSpc>
                  <a:spcBef>
                    <a:spcPts val="400"/>
                  </a:spcBef>
                  <a:defRPr sz="1600" b="1"/>
                </a:lvl1pPr>
              </a:lstStyle>
              <a:p>
                <a:r>
                  <a:rPr dirty="0"/>
                  <a:t>4. Participate in the Application Call</a:t>
                </a:r>
              </a:p>
            </p:txBody>
          </p:sp>
        </p:grpSp>
        <p:grpSp>
          <p:nvGrpSpPr>
            <p:cNvPr id="14" name="Group">
              <a:extLst>
                <a:ext uri="{FF2B5EF4-FFF2-40B4-BE49-F238E27FC236}">
                  <a16:creationId xmlns:a16="http://schemas.microsoft.com/office/drawing/2014/main" id="{8047C0A8-DE24-4726-AD7D-40A0D1FD5902}"/>
                </a:ext>
              </a:extLst>
            </p:cNvPr>
            <p:cNvGrpSpPr/>
            <p:nvPr/>
          </p:nvGrpSpPr>
          <p:grpSpPr>
            <a:xfrm>
              <a:off x="6918746" y="658830"/>
              <a:ext cx="1647326" cy="878452"/>
              <a:chOff x="0" y="-2"/>
              <a:chExt cx="1647325" cy="878450"/>
            </a:xfrm>
          </p:grpSpPr>
          <p:sp>
            <p:nvSpPr>
              <p:cNvPr id="15" name="Rounded Rectangle">
                <a:extLst>
                  <a:ext uri="{FF2B5EF4-FFF2-40B4-BE49-F238E27FC236}">
                    <a16:creationId xmlns:a16="http://schemas.microsoft.com/office/drawing/2014/main" id="{98478B7B-2BD4-446F-B5D5-0EED7C0335FB}"/>
                  </a:ext>
                </a:extLst>
              </p:cNvPr>
              <p:cNvSpPr/>
              <p:nvPr/>
            </p:nvSpPr>
            <p:spPr>
              <a:xfrm>
                <a:off x="0" y="-2"/>
                <a:ext cx="1647325" cy="878450"/>
              </a:xfrm>
              <a:prstGeom prst="roundRect">
                <a:avLst>
                  <a:gd name="adj" fmla="val 16667"/>
                </a:avLst>
              </a:prstGeom>
              <a:solidFill>
                <a:srgbClr val="70AD47"/>
              </a:solidFill>
              <a:ln w="12700" cap="flat">
                <a:solidFill>
                  <a:srgbClr val="FFFFFF"/>
                </a:solidFill>
                <a:prstDash val="solid"/>
                <a:miter lim="800000"/>
              </a:ln>
              <a:effectLst/>
            </p:spPr>
            <p:txBody>
              <a:bodyPr wrap="square" lIns="45718" tIns="45718" rIns="45718" bIns="45718" numCol="1" anchor="ctr">
                <a:noAutofit/>
              </a:bodyPr>
              <a:lstStyle/>
              <a:p>
                <a:pPr algn="ctr" defTabSz="444500">
                  <a:lnSpc>
                    <a:spcPct val="90000"/>
                  </a:lnSpc>
                  <a:spcBef>
                    <a:spcPts val="700"/>
                  </a:spcBef>
                  <a:defRPr sz="5000" b="1">
                    <a:solidFill>
                      <a:srgbClr val="FFFFFF"/>
                    </a:solidFill>
                    <a:latin typeface="Corbel"/>
                    <a:ea typeface="Corbel"/>
                    <a:cs typeface="Corbel"/>
                    <a:sym typeface="Corbel"/>
                  </a:defRPr>
                </a:pPr>
                <a:endParaRPr/>
              </a:p>
            </p:txBody>
          </p:sp>
          <p:sp>
            <p:nvSpPr>
              <p:cNvPr id="16" name="5. Receive Notice of Action">
                <a:extLst>
                  <a:ext uri="{FF2B5EF4-FFF2-40B4-BE49-F238E27FC236}">
                    <a16:creationId xmlns:a16="http://schemas.microsoft.com/office/drawing/2014/main" id="{9647180C-4C25-487B-B667-5380FAE5DE8C}"/>
                  </a:ext>
                </a:extLst>
              </p:cNvPr>
              <p:cNvSpPr txBox="1"/>
              <p:nvPr/>
            </p:nvSpPr>
            <p:spPr>
              <a:xfrm>
                <a:off x="39588" y="179153"/>
                <a:ext cx="1568148" cy="520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444500">
                  <a:lnSpc>
                    <a:spcPct val="90000"/>
                  </a:lnSpc>
                  <a:spcBef>
                    <a:spcPts val="400"/>
                  </a:spcBef>
                  <a:defRPr sz="1600" b="1"/>
                </a:lvl1pPr>
              </a:lstStyle>
              <a:p>
                <a:r>
                  <a:rPr dirty="0"/>
                  <a:t>5. Receive </a:t>
                </a:r>
                <a:r>
                  <a:rPr lang="en-US" dirty="0"/>
                  <a:t>the </a:t>
                </a:r>
                <a:r>
                  <a:rPr dirty="0"/>
                  <a:t>Notice of Action</a:t>
                </a:r>
              </a:p>
            </p:txBody>
          </p:sp>
        </p:grpSp>
      </p:grpSp>
      <p:sp>
        <p:nvSpPr>
          <p:cNvPr id="27" name="Slide Number Placeholder 1">
            <a:extLst>
              <a:ext uri="{FF2B5EF4-FFF2-40B4-BE49-F238E27FC236}">
                <a16:creationId xmlns:a16="http://schemas.microsoft.com/office/drawing/2014/main" id="{21BBC002-D0EB-D54B-872F-4F14CD2310A1}"/>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15</a:t>
            </a:fld>
            <a:endParaRPr lang="en-US"/>
          </a:p>
        </p:txBody>
      </p:sp>
    </p:spTree>
    <p:extLst>
      <p:ext uri="{BB962C8B-B14F-4D97-AF65-F5344CB8AC3E}">
        <p14:creationId xmlns:p14="http://schemas.microsoft.com/office/powerpoint/2010/main" val="413482997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2019 Medicaid Application Process</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27" name="Title 1">
            <a:extLst>
              <a:ext uri="{FF2B5EF4-FFF2-40B4-BE49-F238E27FC236}">
                <a16:creationId xmlns:a16="http://schemas.microsoft.com/office/drawing/2014/main" id="{A21F08C2-8466-4BAA-B55B-76E9197C6986}"/>
              </a:ext>
            </a:extLst>
          </p:cNvPr>
          <p:cNvSpPr txBox="1">
            <a:spLocks/>
          </p:cNvSpPr>
          <p:nvPr/>
        </p:nvSpPr>
        <p:spPr>
          <a:xfrm>
            <a:off x="14623" y="766585"/>
            <a:ext cx="3008317" cy="1162051"/>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Step 1</a:t>
            </a:r>
          </a:p>
        </p:txBody>
      </p:sp>
      <p:sp>
        <p:nvSpPr>
          <p:cNvPr id="28" name="Content Placeholder 2">
            <a:extLst>
              <a:ext uri="{FF2B5EF4-FFF2-40B4-BE49-F238E27FC236}">
                <a16:creationId xmlns:a16="http://schemas.microsoft.com/office/drawing/2014/main" id="{AD4EDF20-23E1-433E-AC57-8D4F9A6C68BF}"/>
              </a:ext>
            </a:extLst>
          </p:cNvPr>
          <p:cNvSpPr txBox="1">
            <a:spLocks/>
          </p:cNvSpPr>
          <p:nvPr/>
        </p:nvSpPr>
        <p:spPr>
          <a:xfrm>
            <a:off x="2929631" y="762289"/>
            <a:ext cx="5907224" cy="5834452"/>
          </a:xfrm>
          <a:prstGeom prst="rect">
            <a:avLst/>
          </a:prstGeom>
        </p:spPr>
        <p:txBody>
          <a:bodyPr>
            <a:noAutofit/>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190737" indent="-190737" hangingPunct="1">
              <a:buFont typeface="Calibri"/>
              <a:buChar char="❑"/>
            </a:pPr>
            <a:r>
              <a:rPr lang="en-US" sz="2000" dirty="0"/>
              <a:t>Individuals with a chronic illness (e.g., diabetes, heart disease, hepatitis)  </a:t>
            </a:r>
          </a:p>
          <a:p>
            <a:pPr marL="190737" indent="-190737" hangingPunct="1">
              <a:buFont typeface="Calibri"/>
              <a:buChar char="❑"/>
            </a:pPr>
            <a:r>
              <a:rPr lang="en-US" sz="2000" dirty="0"/>
              <a:t>Individuals who have a very high likelihood of needing inpatient hospital treatment within the next 60 days (e.g., scheduled inpatient surgery, advanced cancer, advanced kidney or lung disease)</a:t>
            </a:r>
          </a:p>
          <a:p>
            <a:pPr marL="190737" indent="-190737" hangingPunct="1">
              <a:buFont typeface="Calibri"/>
              <a:buChar char="❑"/>
            </a:pPr>
            <a:r>
              <a:rPr lang="en-US" sz="2000" dirty="0"/>
              <a:t>Pregnant women</a:t>
            </a:r>
          </a:p>
          <a:p>
            <a:pPr marL="190737" indent="-190737" hangingPunct="1">
              <a:buFont typeface="Calibri"/>
              <a:buChar char="❑"/>
            </a:pPr>
            <a:r>
              <a:rPr lang="en-US" sz="2000" dirty="0"/>
              <a:t>Individuals who have significant behavioral health needs</a:t>
            </a:r>
          </a:p>
          <a:p>
            <a:pPr marL="190737" indent="-190737" hangingPunct="1">
              <a:buFont typeface="Calibri"/>
              <a:buChar char="❑"/>
            </a:pPr>
            <a:r>
              <a:rPr lang="en-US" sz="2000" dirty="0"/>
              <a:t>Individuals needing or accessing substance use disorder treatment</a:t>
            </a:r>
          </a:p>
          <a:p>
            <a:pPr marL="190737" indent="-190737" hangingPunct="1">
              <a:buFont typeface="Calibri"/>
              <a:buChar char="❑"/>
            </a:pPr>
            <a:r>
              <a:rPr lang="en-US" sz="2000" dirty="0"/>
              <a:t>Individuals with any of the above who will be released within 45 days and are not already enrolled (this group can do a “reentry application”)</a:t>
            </a:r>
          </a:p>
          <a:p>
            <a:pPr marL="190737" indent="-190737" hangingPunct="1">
              <a:buFont typeface="Calibri"/>
              <a:buChar char="❑"/>
            </a:pPr>
            <a:r>
              <a:rPr lang="en-US" sz="2000" dirty="0"/>
              <a:t>If you have Provider Portal access – determine whether the inmate already has Medicaid. If they do, you do not have to arrange for an application call. </a:t>
            </a:r>
          </a:p>
        </p:txBody>
      </p:sp>
      <p:sp>
        <p:nvSpPr>
          <p:cNvPr id="29" name="Text Placeholder 3">
            <a:extLst>
              <a:ext uri="{FF2B5EF4-FFF2-40B4-BE49-F238E27FC236}">
                <a16:creationId xmlns:a16="http://schemas.microsoft.com/office/drawing/2014/main" id="{C1F05C28-271D-45D7-9895-7E87E610BEDB}"/>
              </a:ext>
            </a:extLst>
          </p:cNvPr>
          <p:cNvSpPr txBox="1">
            <a:spLocks/>
          </p:cNvSpPr>
          <p:nvPr/>
        </p:nvSpPr>
        <p:spPr>
          <a:xfrm>
            <a:off x="5293" y="1548227"/>
            <a:ext cx="3008317" cy="469106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300"/>
              </a:spcBef>
              <a:spcAft>
                <a:spcPts val="0"/>
              </a:spcAft>
              <a:buClr>
                <a:schemeClr val="accent1"/>
              </a:buClr>
              <a:buSzTx/>
              <a:buFont typeface="Corbel"/>
              <a:buNone/>
              <a:tabLst/>
              <a:defRPr sz="35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hangingPunct="1"/>
            <a:r>
              <a:rPr lang="en-US" dirty="0"/>
              <a:t>Identify Potential Applicants</a:t>
            </a:r>
          </a:p>
        </p:txBody>
      </p:sp>
      <p:pic>
        <p:nvPicPr>
          <p:cNvPr id="30" name="Graphic 29" descr="Magnifying glass">
            <a:extLst>
              <a:ext uri="{FF2B5EF4-FFF2-40B4-BE49-F238E27FC236}">
                <a16:creationId xmlns:a16="http://schemas.microsoft.com/office/drawing/2014/main" id="{468B0C8D-C0E7-43C2-8F64-80CAC690A1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929" y="3638481"/>
            <a:ext cx="1705763" cy="1705763"/>
          </a:xfrm>
          <a:prstGeom prst="rect">
            <a:avLst/>
          </a:prstGeom>
        </p:spPr>
      </p:pic>
      <p:sp>
        <p:nvSpPr>
          <p:cNvPr id="9" name="Slide Number Placeholder 1">
            <a:extLst>
              <a:ext uri="{FF2B5EF4-FFF2-40B4-BE49-F238E27FC236}">
                <a16:creationId xmlns:a16="http://schemas.microsoft.com/office/drawing/2014/main" id="{6ADA1671-B365-9348-AD95-45E92561D520}"/>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16</a:t>
            </a:fld>
            <a:endParaRPr lang="en-US"/>
          </a:p>
        </p:txBody>
      </p:sp>
    </p:spTree>
    <p:extLst>
      <p:ext uri="{BB962C8B-B14F-4D97-AF65-F5344CB8AC3E}">
        <p14:creationId xmlns:p14="http://schemas.microsoft.com/office/powerpoint/2010/main" val="331806211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2019 Medicaid Application Process</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27" name="Title 1">
            <a:extLst>
              <a:ext uri="{FF2B5EF4-FFF2-40B4-BE49-F238E27FC236}">
                <a16:creationId xmlns:a16="http://schemas.microsoft.com/office/drawing/2014/main" id="{A21F08C2-8466-4BAA-B55B-76E9197C6986}"/>
              </a:ext>
            </a:extLst>
          </p:cNvPr>
          <p:cNvSpPr txBox="1">
            <a:spLocks/>
          </p:cNvSpPr>
          <p:nvPr/>
        </p:nvSpPr>
        <p:spPr>
          <a:xfrm>
            <a:off x="14623" y="766585"/>
            <a:ext cx="3008317" cy="1162051"/>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Step 2</a:t>
            </a:r>
          </a:p>
        </p:txBody>
      </p:sp>
      <p:sp>
        <p:nvSpPr>
          <p:cNvPr id="29" name="Text Placeholder 3">
            <a:extLst>
              <a:ext uri="{FF2B5EF4-FFF2-40B4-BE49-F238E27FC236}">
                <a16:creationId xmlns:a16="http://schemas.microsoft.com/office/drawing/2014/main" id="{C1F05C28-271D-45D7-9895-7E87E610BEDB}"/>
              </a:ext>
            </a:extLst>
          </p:cNvPr>
          <p:cNvSpPr txBox="1">
            <a:spLocks/>
          </p:cNvSpPr>
          <p:nvPr/>
        </p:nvSpPr>
        <p:spPr>
          <a:xfrm>
            <a:off x="5293" y="1548227"/>
            <a:ext cx="3008317" cy="469106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300"/>
              </a:spcBef>
              <a:spcAft>
                <a:spcPts val="0"/>
              </a:spcAft>
              <a:buClr>
                <a:schemeClr val="accent1"/>
              </a:buClr>
              <a:buSzTx/>
              <a:buFont typeface="Corbel"/>
              <a:buNone/>
              <a:tabLst/>
              <a:defRPr sz="35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hangingPunct="1">
              <a:defRPr sz="3500" b="1"/>
            </a:pPr>
            <a:r>
              <a:rPr lang="en-US" dirty="0"/>
              <a:t>Schedule Application Appointment with CVIU</a:t>
            </a:r>
          </a:p>
        </p:txBody>
      </p:sp>
      <p:sp>
        <p:nvSpPr>
          <p:cNvPr id="8" name="Content Placeholder 2">
            <a:extLst>
              <a:ext uri="{FF2B5EF4-FFF2-40B4-BE49-F238E27FC236}">
                <a16:creationId xmlns:a16="http://schemas.microsoft.com/office/drawing/2014/main" id="{E6F7CD62-73C8-4BF8-86E1-B3041166E2B3}"/>
              </a:ext>
            </a:extLst>
          </p:cNvPr>
          <p:cNvSpPr txBox="1">
            <a:spLocks/>
          </p:cNvSpPr>
          <p:nvPr/>
        </p:nvSpPr>
        <p:spPr>
          <a:xfrm>
            <a:off x="2997145" y="1078702"/>
            <a:ext cx="5757169" cy="5415381"/>
          </a:xfrm>
          <a:prstGeom prst="rect">
            <a:avLst/>
          </a:prstGeom>
        </p:spPr>
        <p:txBody>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257175" indent="-257175" hangingPunct="1">
              <a:lnSpc>
                <a:spcPct val="90000"/>
              </a:lnSpc>
              <a:spcBef>
                <a:spcPts val="1200"/>
              </a:spcBef>
              <a:defRPr sz="2400" b="1"/>
            </a:pPr>
            <a:r>
              <a:rPr lang="en-US" sz="1800" b="1" dirty="0"/>
              <a:t>Jails call 833-818-8752 </a:t>
            </a:r>
            <a:r>
              <a:rPr lang="en-US" sz="1800" dirty="0"/>
              <a:t>to schedule an application appointment.</a:t>
            </a:r>
          </a:p>
          <a:p>
            <a:pPr marL="257175" indent="-257175" hangingPunct="1">
              <a:lnSpc>
                <a:spcPct val="90000"/>
              </a:lnSpc>
              <a:spcBef>
                <a:spcPts val="1200"/>
              </a:spcBef>
              <a:defRPr sz="2400"/>
            </a:pPr>
            <a:r>
              <a:rPr lang="en-US" sz="1800" dirty="0"/>
              <a:t>Need name, date of birth, and social security number to schedule an appointment (part of the new screening process)</a:t>
            </a:r>
          </a:p>
          <a:p>
            <a:pPr marL="257175" indent="-257175" hangingPunct="1">
              <a:lnSpc>
                <a:spcPct val="90000"/>
              </a:lnSpc>
              <a:spcBef>
                <a:spcPts val="1200"/>
              </a:spcBef>
              <a:defRPr sz="2400"/>
            </a:pPr>
            <a:r>
              <a:rPr lang="en-US" sz="1800" dirty="0"/>
              <a:t>When scheduling make sure the inmate and a staff member will be available at the arranged time.</a:t>
            </a:r>
          </a:p>
          <a:p>
            <a:pPr marL="257175" indent="-257175" hangingPunct="1">
              <a:lnSpc>
                <a:spcPct val="90000"/>
              </a:lnSpc>
              <a:spcBef>
                <a:spcPts val="1200"/>
              </a:spcBef>
              <a:defRPr sz="2400"/>
            </a:pPr>
            <a:r>
              <a:rPr lang="en-US" sz="1800" dirty="0"/>
              <a:t>Provide a phone number for where the inmate and staff member can be reached.</a:t>
            </a:r>
          </a:p>
          <a:p>
            <a:pPr marL="257175" indent="-257175" hangingPunct="1">
              <a:lnSpc>
                <a:spcPct val="90000"/>
              </a:lnSpc>
              <a:spcBef>
                <a:spcPts val="1200"/>
              </a:spcBef>
              <a:defRPr sz="2400"/>
            </a:pPr>
            <a:r>
              <a:rPr lang="en-US" sz="1800" dirty="0"/>
              <a:t>Application appointments typically take about 30 minutes. </a:t>
            </a:r>
          </a:p>
        </p:txBody>
      </p:sp>
      <p:pic>
        <p:nvPicPr>
          <p:cNvPr id="9" name="Graphic 8" descr="Telephone">
            <a:extLst>
              <a:ext uri="{FF2B5EF4-FFF2-40B4-BE49-F238E27FC236}">
                <a16:creationId xmlns:a16="http://schemas.microsoft.com/office/drawing/2014/main" id="{FBEA847D-9C1C-4C7B-8109-3F6561E485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3126" y="5222449"/>
            <a:ext cx="1296186" cy="1296186"/>
          </a:xfrm>
          <a:prstGeom prst="rect">
            <a:avLst/>
          </a:prstGeom>
        </p:spPr>
      </p:pic>
      <p:sp>
        <p:nvSpPr>
          <p:cNvPr id="10" name="Slide Number Placeholder 1">
            <a:extLst>
              <a:ext uri="{FF2B5EF4-FFF2-40B4-BE49-F238E27FC236}">
                <a16:creationId xmlns:a16="http://schemas.microsoft.com/office/drawing/2014/main" id="{B57D96AC-2430-7B45-B32A-71BCBF3E2E86}"/>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17</a:t>
            </a:fld>
            <a:endParaRPr lang="en-US"/>
          </a:p>
        </p:txBody>
      </p:sp>
    </p:spTree>
    <p:extLst>
      <p:ext uri="{BB962C8B-B14F-4D97-AF65-F5344CB8AC3E}">
        <p14:creationId xmlns:p14="http://schemas.microsoft.com/office/powerpoint/2010/main" val="366245547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2019 Medicaid Application Process</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27" name="Title 1">
            <a:extLst>
              <a:ext uri="{FF2B5EF4-FFF2-40B4-BE49-F238E27FC236}">
                <a16:creationId xmlns:a16="http://schemas.microsoft.com/office/drawing/2014/main" id="{A21F08C2-8466-4BAA-B55B-76E9197C6986}"/>
              </a:ext>
            </a:extLst>
          </p:cNvPr>
          <p:cNvSpPr txBox="1">
            <a:spLocks/>
          </p:cNvSpPr>
          <p:nvPr/>
        </p:nvSpPr>
        <p:spPr>
          <a:xfrm>
            <a:off x="14623" y="766585"/>
            <a:ext cx="3008317" cy="1162051"/>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Step 3</a:t>
            </a:r>
          </a:p>
        </p:txBody>
      </p:sp>
      <p:sp>
        <p:nvSpPr>
          <p:cNvPr id="29" name="Text Placeholder 3">
            <a:extLst>
              <a:ext uri="{FF2B5EF4-FFF2-40B4-BE49-F238E27FC236}">
                <a16:creationId xmlns:a16="http://schemas.microsoft.com/office/drawing/2014/main" id="{C1F05C28-271D-45D7-9895-7E87E610BEDB}"/>
              </a:ext>
            </a:extLst>
          </p:cNvPr>
          <p:cNvSpPr txBox="1">
            <a:spLocks/>
          </p:cNvSpPr>
          <p:nvPr/>
        </p:nvSpPr>
        <p:spPr>
          <a:xfrm>
            <a:off x="5293" y="1548228"/>
            <a:ext cx="3008317" cy="13629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300"/>
              </a:spcBef>
              <a:spcAft>
                <a:spcPts val="0"/>
              </a:spcAft>
              <a:buClr>
                <a:schemeClr val="accent1"/>
              </a:buClr>
              <a:buSzTx/>
              <a:buFont typeface="Corbel"/>
              <a:buNone/>
              <a:tabLst/>
              <a:defRPr sz="35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r>
              <a:rPr lang="en-US" dirty="0"/>
              <a:t>Prepare the Applicant</a:t>
            </a:r>
          </a:p>
        </p:txBody>
      </p:sp>
      <p:sp>
        <p:nvSpPr>
          <p:cNvPr id="8" name="Content Placeholder 2">
            <a:extLst>
              <a:ext uri="{FF2B5EF4-FFF2-40B4-BE49-F238E27FC236}">
                <a16:creationId xmlns:a16="http://schemas.microsoft.com/office/drawing/2014/main" id="{E6F7CD62-73C8-4BF8-86E1-B3041166E2B3}"/>
              </a:ext>
            </a:extLst>
          </p:cNvPr>
          <p:cNvSpPr txBox="1">
            <a:spLocks/>
          </p:cNvSpPr>
          <p:nvPr/>
        </p:nvSpPr>
        <p:spPr>
          <a:xfrm>
            <a:off x="2966957" y="1073791"/>
            <a:ext cx="5757169" cy="5419287"/>
          </a:xfrm>
          <a:prstGeom prst="rect">
            <a:avLst/>
          </a:prstGeom>
        </p:spPr>
        <p:txBody>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190737" indent="-190737" hangingPunct="1">
              <a:lnSpc>
                <a:spcPct val="80000"/>
              </a:lnSpc>
              <a:buFont typeface="Calibri"/>
              <a:buChar char="❑"/>
              <a:defRPr sz="1440"/>
            </a:pPr>
            <a:r>
              <a:rPr lang="en-US" sz="1800" dirty="0"/>
              <a:t>Alert the inmate that he/she will be applying for Medicaid prior to the application appointment. There is no cost to apply and no premium to pay if they qualify.</a:t>
            </a:r>
          </a:p>
          <a:p>
            <a:pPr marL="190737" indent="-190737" hangingPunct="1">
              <a:lnSpc>
                <a:spcPct val="80000"/>
              </a:lnSpc>
              <a:buFont typeface="Calibri"/>
              <a:buChar char="❑"/>
              <a:defRPr sz="1440"/>
            </a:pPr>
            <a:r>
              <a:rPr lang="en-US" sz="2000" dirty="0"/>
              <a:t>Find out ahead of time if an inmate does not want to apply.</a:t>
            </a:r>
          </a:p>
          <a:p>
            <a:pPr marL="190737" indent="-190737" hangingPunct="1">
              <a:lnSpc>
                <a:spcPct val="80000"/>
              </a:lnSpc>
              <a:buFont typeface="Calibri"/>
              <a:buChar char="❑"/>
              <a:defRPr sz="1440"/>
            </a:pPr>
            <a:r>
              <a:rPr lang="en-US" sz="2000" dirty="0"/>
              <a:t>Note: Inmates cannot be required to apply for Medicaid. Explaining the benefits of Medicaid often helps (e.g., you won’t have to pay hospital bills often motivates people to apply)</a:t>
            </a:r>
          </a:p>
          <a:p>
            <a:pPr marL="190737" indent="-190737" hangingPunct="1">
              <a:lnSpc>
                <a:spcPct val="80000"/>
              </a:lnSpc>
              <a:buFont typeface="Calibri"/>
              <a:buChar char="❑"/>
              <a:defRPr sz="1440"/>
            </a:pPr>
            <a:r>
              <a:rPr lang="en-US" sz="1800" dirty="0"/>
              <a:t>Provide a copy of the application to the inmate prior to the appointment. Paper versions of the application can be found at: </a:t>
            </a:r>
            <a:r>
              <a:rPr lang="en-US" sz="1800" u="sng" dirty="0">
                <a:solidFill>
                  <a:srgbClr val="0000FF"/>
                </a:solidFill>
                <a:uFill>
                  <a:solidFill>
                    <a:srgbClr val="0000FF"/>
                  </a:solidFill>
                </a:uFill>
                <a:latin typeface="Corbel" panose="020B0503020204020204" pitchFamily="34" charset="0"/>
                <a:hlinkClick r:id="rId2">
                  <a:extLst>
                    <a:ext uri="{A12FA001-AC4F-418D-AE19-62706E023703}">
                      <ahyp:hlinkClr xmlns:ahyp="http://schemas.microsoft.com/office/drawing/2018/hyperlinkcolor" val="tx"/>
                    </a:ext>
                  </a:extLst>
                </a:hlinkClick>
              </a:rPr>
              <a:t>www.coverva.org/apply/</a:t>
            </a:r>
            <a:r>
              <a:rPr lang="en-US" sz="1800" u="sng" dirty="0">
                <a:solidFill>
                  <a:srgbClr val="0000FF"/>
                </a:solidFill>
                <a:uFill>
                  <a:solidFill>
                    <a:srgbClr val="0000FF"/>
                  </a:solidFill>
                </a:uFill>
                <a:latin typeface="Corbel" panose="020B0503020204020204" pitchFamily="34" charset="0"/>
              </a:rPr>
              <a:t>   </a:t>
            </a:r>
          </a:p>
          <a:p>
            <a:pPr marL="190737" indent="-190737" hangingPunct="1">
              <a:lnSpc>
                <a:spcPct val="80000"/>
              </a:lnSpc>
              <a:buFont typeface="Calibri"/>
              <a:buChar char="❑"/>
              <a:defRPr sz="1440"/>
            </a:pPr>
            <a:r>
              <a:rPr lang="en-US" sz="1800" dirty="0"/>
              <a:t>Jails should be ready to allocate an hour of staff resources for each inmate who applies.</a:t>
            </a:r>
          </a:p>
          <a:p>
            <a:pPr marL="190737" indent="-190737" hangingPunct="1">
              <a:lnSpc>
                <a:spcPct val="80000"/>
              </a:lnSpc>
              <a:buFont typeface="Calibri"/>
              <a:buChar char="❑"/>
              <a:defRPr sz="1440"/>
            </a:pPr>
            <a:r>
              <a:rPr lang="en-US" sz="1800" dirty="0"/>
              <a:t>Application questions are repetitive -  please inform applicants about this.</a:t>
            </a:r>
          </a:p>
          <a:p>
            <a:pPr marL="190737" indent="-190737" hangingPunct="1">
              <a:lnSpc>
                <a:spcPct val="80000"/>
              </a:lnSpc>
              <a:buFont typeface="Calibri"/>
              <a:buChar char="❑"/>
              <a:defRPr sz="1440"/>
            </a:pPr>
            <a:r>
              <a:rPr lang="en-US" sz="1800" dirty="0"/>
              <a:t>Prepare the applicant to list a jail staff member as the “Application Assister” (this is very important). They can list more than one application assister.</a:t>
            </a:r>
          </a:p>
          <a:p>
            <a:pPr marL="190737" indent="-190737" hangingPunct="1">
              <a:lnSpc>
                <a:spcPct val="80000"/>
              </a:lnSpc>
              <a:buFont typeface="Calibri"/>
              <a:buChar char="❑"/>
              <a:defRPr sz="1440"/>
            </a:pPr>
            <a:endParaRPr lang="en-US" sz="1500" dirty="0"/>
          </a:p>
        </p:txBody>
      </p:sp>
      <p:pic>
        <p:nvPicPr>
          <p:cNvPr id="10" name="Graphic 9" descr="Boardroom">
            <a:extLst>
              <a:ext uri="{FF2B5EF4-FFF2-40B4-BE49-F238E27FC236}">
                <a16:creationId xmlns:a16="http://schemas.microsoft.com/office/drawing/2014/main" id="{4D8701A0-F5C0-4C93-A563-DC90E4830A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5853" y="3560363"/>
            <a:ext cx="1916610" cy="1916610"/>
          </a:xfrm>
          <a:prstGeom prst="rect">
            <a:avLst/>
          </a:prstGeom>
        </p:spPr>
      </p:pic>
      <p:sp>
        <p:nvSpPr>
          <p:cNvPr id="9" name="Slide Number Placeholder 1">
            <a:extLst>
              <a:ext uri="{FF2B5EF4-FFF2-40B4-BE49-F238E27FC236}">
                <a16:creationId xmlns:a16="http://schemas.microsoft.com/office/drawing/2014/main" id="{52773283-F7A9-9E46-8BF7-0B0BA8C063C8}"/>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18</a:t>
            </a:fld>
            <a:endParaRPr lang="en-US"/>
          </a:p>
        </p:txBody>
      </p:sp>
    </p:spTree>
    <p:extLst>
      <p:ext uri="{BB962C8B-B14F-4D97-AF65-F5344CB8AC3E}">
        <p14:creationId xmlns:p14="http://schemas.microsoft.com/office/powerpoint/2010/main" val="328012034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2019 Medicaid Application Process</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27" name="Title 1">
            <a:extLst>
              <a:ext uri="{FF2B5EF4-FFF2-40B4-BE49-F238E27FC236}">
                <a16:creationId xmlns:a16="http://schemas.microsoft.com/office/drawing/2014/main" id="{A21F08C2-8466-4BAA-B55B-76E9197C6986}"/>
              </a:ext>
            </a:extLst>
          </p:cNvPr>
          <p:cNvSpPr txBox="1">
            <a:spLocks/>
          </p:cNvSpPr>
          <p:nvPr/>
        </p:nvSpPr>
        <p:spPr>
          <a:xfrm>
            <a:off x="14623" y="766585"/>
            <a:ext cx="3008317" cy="1162051"/>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Step 4</a:t>
            </a:r>
          </a:p>
        </p:txBody>
      </p:sp>
      <p:sp>
        <p:nvSpPr>
          <p:cNvPr id="29" name="Text Placeholder 3">
            <a:extLst>
              <a:ext uri="{FF2B5EF4-FFF2-40B4-BE49-F238E27FC236}">
                <a16:creationId xmlns:a16="http://schemas.microsoft.com/office/drawing/2014/main" id="{C1F05C28-271D-45D7-9895-7E87E610BEDB}"/>
              </a:ext>
            </a:extLst>
          </p:cNvPr>
          <p:cNvSpPr txBox="1">
            <a:spLocks/>
          </p:cNvSpPr>
          <p:nvPr/>
        </p:nvSpPr>
        <p:spPr>
          <a:xfrm>
            <a:off x="5293" y="1548227"/>
            <a:ext cx="3008317" cy="469106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300"/>
              </a:spcBef>
              <a:spcAft>
                <a:spcPts val="0"/>
              </a:spcAft>
              <a:buClr>
                <a:schemeClr val="accent1"/>
              </a:buClr>
              <a:buSzTx/>
              <a:buFont typeface="Corbel"/>
              <a:buNone/>
              <a:tabLst/>
              <a:defRPr sz="35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r>
              <a:rPr lang="en-US" dirty="0"/>
              <a:t>Participate in the Application Call</a:t>
            </a:r>
          </a:p>
        </p:txBody>
      </p:sp>
      <p:sp>
        <p:nvSpPr>
          <p:cNvPr id="8" name="Content Placeholder 2">
            <a:extLst>
              <a:ext uri="{FF2B5EF4-FFF2-40B4-BE49-F238E27FC236}">
                <a16:creationId xmlns:a16="http://schemas.microsoft.com/office/drawing/2014/main" id="{E6F7CD62-73C8-4BF8-86E1-B3041166E2B3}"/>
              </a:ext>
            </a:extLst>
          </p:cNvPr>
          <p:cNvSpPr txBox="1">
            <a:spLocks/>
          </p:cNvSpPr>
          <p:nvPr/>
        </p:nvSpPr>
        <p:spPr>
          <a:xfrm>
            <a:off x="2910970" y="823911"/>
            <a:ext cx="6050456" cy="5415381"/>
          </a:xfrm>
          <a:prstGeom prst="rect">
            <a:avLst/>
          </a:prstGeom>
        </p:spPr>
        <p:txBody>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199310" indent="-199310" defTabSz="850391">
              <a:lnSpc>
                <a:spcPct val="90000"/>
              </a:lnSpc>
              <a:spcBef>
                <a:spcPts val="1100"/>
              </a:spcBef>
              <a:defRPr sz="1800"/>
            </a:pPr>
            <a:r>
              <a:rPr lang="en-US" sz="1800" b="1" dirty="0"/>
              <a:t>Keep a log of:</a:t>
            </a:r>
          </a:p>
          <a:p>
            <a:pPr marL="640181" lvl="1" indent="-199310" defTabSz="850391">
              <a:spcBef>
                <a:spcPts val="1100"/>
              </a:spcBef>
              <a:defRPr sz="1800"/>
            </a:pPr>
            <a:r>
              <a:rPr lang="en-US" sz="1800" dirty="0"/>
              <a:t>which inmates apply, </a:t>
            </a:r>
          </a:p>
          <a:p>
            <a:pPr marL="640181" lvl="1" indent="-199310" defTabSz="850391">
              <a:spcBef>
                <a:spcPts val="1100"/>
              </a:spcBef>
              <a:defRPr sz="1800"/>
            </a:pPr>
            <a:r>
              <a:rPr lang="en-US" sz="1800" dirty="0"/>
              <a:t>the date and time they applied, </a:t>
            </a:r>
          </a:p>
          <a:p>
            <a:pPr marL="640181" lvl="1" indent="-199310" defTabSz="850391">
              <a:spcBef>
                <a:spcPts val="1100"/>
              </a:spcBef>
              <a:defRPr sz="1800"/>
            </a:pPr>
            <a:r>
              <a:rPr lang="en-US" sz="1800" dirty="0"/>
              <a:t>who the application assister is, and </a:t>
            </a:r>
          </a:p>
          <a:p>
            <a:pPr marL="640181" lvl="1" indent="-199310" defTabSz="850391">
              <a:spcBef>
                <a:spcPts val="1100"/>
              </a:spcBef>
              <a:defRPr sz="1800"/>
            </a:pPr>
            <a:r>
              <a:rPr lang="en-US" sz="1800" dirty="0"/>
              <a:t>the application “T” number. </a:t>
            </a:r>
          </a:p>
          <a:p>
            <a:pPr marL="199310" indent="-199310" defTabSz="850391">
              <a:lnSpc>
                <a:spcPct val="90000"/>
              </a:lnSpc>
              <a:spcBef>
                <a:spcPts val="1100"/>
              </a:spcBef>
              <a:defRPr sz="1800"/>
            </a:pPr>
            <a:r>
              <a:rPr lang="en-US" sz="1800" dirty="0"/>
              <a:t>Application “T” numbers are needed to check the status of the application. Keep this number in the log.</a:t>
            </a:r>
          </a:p>
          <a:p>
            <a:pPr marL="199310" indent="-199310" defTabSz="850391">
              <a:lnSpc>
                <a:spcPct val="90000"/>
              </a:lnSpc>
              <a:spcBef>
                <a:spcPts val="1100"/>
              </a:spcBef>
              <a:defRPr sz="1800"/>
            </a:pPr>
            <a:r>
              <a:rPr lang="en-US" sz="1800" dirty="0"/>
              <a:t>CVIU Eligibility Team staff will call the jail at the agreed upon number, at the agreed upon time to speak directly with the inmate. </a:t>
            </a:r>
          </a:p>
          <a:p>
            <a:pPr marL="199310" indent="-199310" defTabSz="850391">
              <a:lnSpc>
                <a:spcPct val="90000"/>
              </a:lnSpc>
              <a:spcBef>
                <a:spcPts val="1100"/>
              </a:spcBef>
              <a:defRPr sz="1800"/>
            </a:pPr>
            <a:r>
              <a:rPr lang="en-US" sz="1800" dirty="0"/>
              <a:t>The inmate (with an officer or staff member present) will complete and “sign” the application over the phone. Neither a paper application nor signature on paper is required. </a:t>
            </a:r>
          </a:p>
          <a:p>
            <a:pPr marL="219241" indent="-219241" defTabSz="850391">
              <a:lnSpc>
                <a:spcPct val="90000"/>
              </a:lnSpc>
              <a:spcBef>
                <a:spcPts val="1100"/>
              </a:spcBef>
              <a:defRPr sz="2000"/>
            </a:pPr>
            <a:r>
              <a:rPr lang="en-US" sz="1800" dirty="0"/>
              <a:t>CVIU will use the physical address of the facility as the address. For the question asking for a former residence address, the CVIU will use the locality where the inmate was living prior to incarceration.</a:t>
            </a:r>
          </a:p>
        </p:txBody>
      </p:sp>
      <p:pic>
        <p:nvPicPr>
          <p:cNvPr id="10" name="Graphic 9" descr="Call center">
            <a:extLst>
              <a:ext uri="{FF2B5EF4-FFF2-40B4-BE49-F238E27FC236}">
                <a16:creationId xmlns:a16="http://schemas.microsoft.com/office/drawing/2014/main" id="{5B3FA3DE-A309-4A79-929E-A3AD61FF36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181" y="4100421"/>
            <a:ext cx="1657888" cy="1657888"/>
          </a:xfrm>
          <a:prstGeom prst="rect">
            <a:avLst/>
          </a:prstGeom>
        </p:spPr>
      </p:pic>
      <p:sp>
        <p:nvSpPr>
          <p:cNvPr id="9" name="Slide Number Placeholder 1">
            <a:extLst>
              <a:ext uri="{FF2B5EF4-FFF2-40B4-BE49-F238E27FC236}">
                <a16:creationId xmlns:a16="http://schemas.microsoft.com/office/drawing/2014/main" id="{DB82BF4F-7FEA-9B40-BDF2-9A3816D31024}"/>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19</a:t>
            </a:fld>
            <a:endParaRPr lang="en-US"/>
          </a:p>
        </p:txBody>
      </p:sp>
    </p:spTree>
    <p:extLst>
      <p:ext uri="{BB962C8B-B14F-4D97-AF65-F5344CB8AC3E}">
        <p14:creationId xmlns:p14="http://schemas.microsoft.com/office/powerpoint/2010/main" val="96312737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1"/>
          <p:cNvSpPr txBox="1">
            <a:spLocks noGrp="1"/>
          </p:cNvSpPr>
          <p:nvPr>
            <p:ph type="title"/>
          </p:nvPr>
        </p:nvSpPr>
        <p:spPr>
          <a:xfrm>
            <a:off x="457200" y="274637"/>
            <a:ext cx="8229600" cy="715965"/>
          </a:xfrm>
          <a:prstGeom prst="rect">
            <a:avLst/>
          </a:prstGeom>
        </p:spPr>
        <p:txBody>
          <a:bodyPr/>
          <a:lstStyle/>
          <a:p>
            <a:r>
              <a:rPr dirty="0">
                <a:solidFill>
                  <a:schemeClr val="tx1"/>
                </a:solidFill>
              </a:rPr>
              <a:t>Overview</a:t>
            </a:r>
          </a:p>
        </p:txBody>
      </p:sp>
      <p:sp>
        <p:nvSpPr>
          <p:cNvPr id="192" name="Content Placeholder 3"/>
          <p:cNvSpPr txBox="1">
            <a:spLocks noGrp="1"/>
          </p:cNvSpPr>
          <p:nvPr>
            <p:ph type="body" idx="1"/>
          </p:nvPr>
        </p:nvSpPr>
        <p:spPr>
          <a:xfrm>
            <a:off x="1008669" y="1352449"/>
            <a:ext cx="7541442" cy="4982363"/>
          </a:xfrm>
          <a:prstGeom prst="rect">
            <a:avLst/>
          </a:prstGeom>
        </p:spPr>
        <p:txBody>
          <a:bodyPr>
            <a:normAutofit fontScale="92500" lnSpcReduction="20000"/>
          </a:bodyPr>
          <a:lstStyle/>
          <a:p>
            <a:pPr defTabSz="630936">
              <a:spcBef>
                <a:spcPts val="500"/>
              </a:spcBef>
              <a:buFont typeface="Wingdings" panose="05000000000000000000" pitchFamily="2" charset="2"/>
              <a:buChar char="§"/>
              <a:defRPr sz="2200"/>
            </a:pPr>
            <a:r>
              <a:rPr lang="en-US" sz="2800" dirty="0"/>
              <a:t>Medicaid’s Importance to Jails</a:t>
            </a:r>
          </a:p>
          <a:p>
            <a:pPr defTabSz="630936">
              <a:spcBef>
                <a:spcPts val="500"/>
              </a:spcBef>
              <a:buFont typeface="Wingdings" panose="05000000000000000000" pitchFamily="2" charset="2"/>
              <a:buChar char="§"/>
              <a:defRPr sz="2200"/>
            </a:pPr>
            <a:endParaRPr sz="900" dirty="0"/>
          </a:p>
          <a:p>
            <a:pPr defTabSz="630936">
              <a:spcBef>
                <a:spcPts val="500"/>
              </a:spcBef>
              <a:buFont typeface="Wingdings" panose="05000000000000000000" pitchFamily="2" charset="2"/>
              <a:buChar char="§"/>
              <a:defRPr sz="2200"/>
            </a:pPr>
            <a:r>
              <a:rPr sz="2800" dirty="0"/>
              <a:t>What Medicaid Covers </a:t>
            </a:r>
            <a:r>
              <a:rPr lang="en-US" sz="2800" dirty="0"/>
              <a:t>i</a:t>
            </a:r>
            <a:r>
              <a:rPr sz="2800" dirty="0"/>
              <a:t>n Jails</a:t>
            </a:r>
            <a:endParaRPr lang="en-US" sz="2800" dirty="0"/>
          </a:p>
          <a:p>
            <a:pPr defTabSz="630936">
              <a:spcBef>
                <a:spcPts val="500"/>
              </a:spcBef>
              <a:buFont typeface="Wingdings" panose="05000000000000000000" pitchFamily="2" charset="2"/>
              <a:buChar char="§"/>
              <a:defRPr sz="2200"/>
            </a:pPr>
            <a:endParaRPr sz="900" dirty="0"/>
          </a:p>
          <a:p>
            <a:pPr defTabSz="630936">
              <a:spcBef>
                <a:spcPts val="500"/>
              </a:spcBef>
              <a:buFont typeface="Wingdings" panose="05000000000000000000" pitchFamily="2" charset="2"/>
              <a:buChar char="§"/>
              <a:defRPr sz="2200"/>
            </a:pPr>
            <a:r>
              <a:rPr lang="en-US" sz="2800" dirty="0"/>
              <a:t>What is New in Medicaid</a:t>
            </a:r>
          </a:p>
          <a:p>
            <a:pPr defTabSz="630936">
              <a:spcBef>
                <a:spcPts val="500"/>
              </a:spcBef>
              <a:buFont typeface="Wingdings" panose="05000000000000000000" pitchFamily="2" charset="2"/>
              <a:buChar char="§"/>
              <a:defRPr sz="2200"/>
            </a:pPr>
            <a:endParaRPr sz="900" dirty="0"/>
          </a:p>
          <a:p>
            <a:pPr defTabSz="630936">
              <a:spcBef>
                <a:spcPts val="500"/>
              </a:spcBef>
              <a:buFont typeface="Wingdings" panose="05000000000000000000" pitchFamily="2" charset="2"/>
              <a:buChar char="§"/>
              <a:defRPr sz="2200"/>
            </a:pPr>
            <a:r>
              <a:rPr lang="en-US" sz="2800" dirty="0"/>
              <a:t>2017 </a:t>
            </a:r>
            <a:r>
              <a:rPr sz="2800" dirty="0"/>
              <a:t>Legislative Direction</a:t>
            </a:r>
            <a:endParaRPr lang="en-US" sz="2800" dirty="0"/>
          </a:p>
          <a:p>
            <a:pPr defTabSz="630936">
              <a:spcBef>
                <a:spcPts val="500"/>
              </a:spcBef>
              <a:buFont typeface="Wingdings" panose="05000000000000000000" pitchFamily="2" charset="2"/>
              <a:buChar char="§"/>
              <a:defRPr sz="2200"/>
            </a:pPr>
            <a:endParaRPr lang="en-US" sz="800" dirty="0"/>
          </a:p>
          <a:p>
            <a:pPr defTabSz="630936">
              <a:spcBef>
                <a:spcPts val="500"/>
              </a:spcBef>
              <a:buFont typeface="Wingdings" panose="05000000000000000000" pitchFamily="2" charset="2"/>
              <a:buChar char="§"/>
              <a:defRPr sz="2200"/>
            </a:pPr>
            <a:r>
              <a:rPr lang="en-US" sz="2800" dirty="0"/>
              <a:t>2019 </a:t>
            </a:r>
            <a:r>
              <a:rPr sz="2800" dirty="0"/>
              <a:t>Medicaid Application</a:t>
            </a:r>
            <a:r>
              <a:rPr lang="en-US" sz="2800" dirty="0"/>
              <a:t> Process</a:t>
            </a:r>
          </a:p>
          <a:p>
            <a:pPr defTabSz="630936">
              <a:spcBef>
                <a:spcPts val="500"/>
              </a:spcBef>
              <a:buFont typeface="Wingdings" panose="05000000000000000000" pitchFamily="2" charset="2"/>
              <a:buChar char="§"/>
              <a:defRPr sz="2200"/>
            </a:pPr>
            <a:endParaRPr sz="900" dirty="0"/>
          </a:p>
          <a:p>
            <a:pPr defTabSz="630936">
              <a:spcBef>
                <a:spcPts val="500"/>
              </a:spcBef>
              <a:buFont typeface="Wingdings" panose="05000000000000000000" pitchFamily="2" charset="2"/>
              <a:buChar char="§"/>
              <a:defRPr sz="2200"/>
            </a:pPr>
            <a:r>
              <a:rPr sz="2800" dirty="0"/>
              <a:t>Important Information</a:t>
            </a:r>
            <a:r>
              <a:rPr lang="en-US" sz="2800" dirty="0"/>
              <a:t> &amp; FAQs</a:t>
            </a:r>
          </a:p>
          <a:p>
            <a:pPr defTabSz="630936">
              <a:spcBef>
                <a:spcPts val="500"/>
              </a:spcBef>
              <a:buFont typeface="Wingdings" panose="05000000000000000000" pitchFamily="2" charset="2"/>
              <a:buChar char="§"/>
              <a:defRPr sz="2200"/>
            </a:pPr>
            <a:endParaRPr lang="en-US" sz="900" dirty="0"/>
          </a:p>
          <a:p>
            <a:pPr defTabSz="630936">
              <a:spcBef>
                <a:spcPts val="500"/>
              </a:spcBef>
              <a:buFont typeface="Wingdings" panose="05000000000000000000" pitchFamily="2" charset="2"/>
              <a:buChar char="§"/>
              <a:defRPr sz="2200"/>
            </a:pPr>
            <a:r>
              <a:rPr lang="en-US" sz="2800" dirty="0"/>
              <a:t>Accessing Medicaid Eligibility Information</a:t>
            </a:r>
          </a:p>
          <a:p>
            <a:pPr defTabSz="630936">
              <a:spcBef>
                <a:spcPts val="500"/>
              </a:spcBef>
              <a:buFont typeface="Wingdings" panose="05000000000000000000" pitchFamily="2" charset="2"/>
              <a:buChar char="§"/>
              <a:defRPr sz="2200"/>
            </a:pPr>
            <a:endParaRPr sz="900" dirty="0"/>
          </a:p>
          <a:p>
            <a:pPr defTabSz="630936">
              <a:spcBef>
                <a:spcPts val="500"/>
              </a:spcBef>
              <a:buFont typeface="Wingdings" panose="05000000000000000000" pitchFamily="2" charset="2"/>
              <a:buChar char="§"/>
              <a:defRPr sz="2200"/>
            </a:pPr>
            <a:r>
              <a:rPr lang="en-US" sz="2800" dirty="0"/>
              <a:t>Work in Process</a:t>
            </a:r>
          </a:p>
          <a:p>
            <a:pPr marL="0" indent="0" defTabSz="630936">
              <a:spcBef>
                <a:spcPts val="500"/>
              </a:spcBef>
              <a:buNone/>
              <a:defRPr sz="2200"/>
            </a:pPr>
            <a:endParaRPr lang="en-US" sz="400" dirty="0"/>
          </a:p>
          <a:p>
            <a:pPr defTabSz="630936">
              <a:spcBef>
                <a:spcPts val="500"/>
              </a:spcBef>
              <a:buFont typeface="Wingdings" panose="05000000000000000000" pitchFamily="2" charset="2"/>
              <a:buChar char="§"/>
              <a:defRPr sz="2200"/>
            </a:pPr>
            <a:r>
              <a:rPr lang="en-US" sz="2800" dirty="0"/>
              <a:t>Resources</a:t>
            </a:r>
            <a:endParaRPr sz="2800" dirty="0"/>
          </a:p>
        </p:txBody>
      </p:sp>
      <p:sp>
        <p:nvSpPr>
          <p:cNvPr id="5" name="Slide Number Placeholder 1">
            <a:extLst>
              <a:ext uri="{FF2B5EF4-FFF2-40B4-BE49-F238E27FC236}">
                <a16:creationId xmlns:a16="http://schemas.microsoft.com/office/drawing/2014/main" id="{AD3BE4F1-0238-3543-9AB5-A86631133185}"/>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2</a:t>
            </a:fld>
            <a:endParaRPr lang="en-US"/>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2019 Medicaid Application Process</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27" name="Title 1">
            <a:extLst>
              <a:ext uri="{FF2B5EF4-FFF2-40B4-BE49-F238E27FC236}">
                <a16:creationId xmlns:a16="http://schemas.microsoft.com/office/drawing/2014/main" id="{A21F08C2-8466-4BAA-B55B-76E9197C6986}"/>
              </a:ext>
            </a:extLst>
          </p:cNvPr>
          <p:cNvSpPr txBox="1">
            <a:spLocks/>
          </p:cNvSpPr>
          <p:nvPr/>
        </p:nvSpPr>
        <p:spPr>
          <a:xfrm>
            <a:off x="14623" y="766585"/>
            <a:ext cx="3008317" cy="1162051"/>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Step 4</a:t>
            </a:r>
          </a:p>
        </p:txBody>
      </p:sp>
      <p:sp>
        <p:nvSpPr>
          <p:cNvPr id="29" name="Text Placeholder 3">
            <a:extLst>
              <a:ext uri="{FF2B5EF4-FFF2-40B4-BE49-F238E27FC236}">
                <a16:creationId xmlns:a16="http://schemas.microsoft.com/office/drawing/2014/main" id="{C1F05C28-271D-45D7-9895-7E87E610BEDB}"/>
              </a:ext>
            </a:extLst>
          </p:cNvPr>
          <p:cNvSpPr txBox="1">
            <a:spLocks/>
          </p:cNvSpPr>
          <p:nvPr/>
        </p:nvSpPr>
        <p:spPr>
          <a:xfrm>
            <a:off x="5293" y="1548227"/>
            <a:ext cx="3008317" cy="469106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300"/>
              </a:spcBef>
              <a:spcAft>
                <a:spcPts val="0"/>
              </a:spcAft>
              <a:buClr>
                <a:schemeClr val="accent1"/>
              </a:buClr>
              <a:buSzTx/>
              <a:buFont typeface="Corbel"/>
              <a:buNone/>
              <a:tabLst/>
              <a:defRPr sz="35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r>
              <a:rPr lang="en-US" dirty="0"/>
              <a:t>Participate in the Application Call</a:t>
            </a:r>
          </a:p>
          <a:p>
            <a:r>
              <a:rPr lang="en-US" dirty="0"/>
              <a:t>(Continued)</a:t>
            </a:r>
          </a:p>
        </p:txBody>
      </p:sp>
      <p:sp>
        <p:nvSpPr>
          <p:cNvPr id="8" name="Content Placeholder 2">
            <a:extLst>
              <a:ext uri="{FF2B5EF4-FFF2-40B4-BE49-F238E27FC236}">
                <a16:creationId xmlns:a16="http://schemas.microsoft.com/office/drawing/2014/main" id="{E6F7CD62-73C8-4BF8-86E1-B3041166E2B3}"/>
              </a:ext>
            </a:extLst>
          </p:cNvPr>
          <p:cNvSpPr txBox="1">
            <a:spLocks/>
          </p:cNvSpPr>
          <p:nvPr/>
        </p:nvSpPr>
        <p:spPr>
          <a:xfrm>
            <a:off x="2966957" y="778433"/>
            <a:ext cx="5757169" cy="5415381"/>
          </a:xfrm>
          <a:prstGeom prst="rect">
            <a:avLst/>
          </a:prstGeom>
        </p:spPr>
        <p:txBody>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219241" indent="-219241" defTabSz="850391">
              <a:lnSpc>
                <a:spcPct val="90000"/>
              </a:lnSpc>
              <a:spcBef>
                <a:spcPts val="1100"/>
              </a:spcBef>
              <a:defRPr sz="2000"/>
            </a:pPr>
            <a:r>
              <a:rPr lang="en-US" sz="1800" dirty="0"/>
              <a:t>The inmate should add the jail staff member as the Application Assister</a:t>
            </a:r>
          </a:p>
          <a:p>
            <a:pPr marL="219241" indent="-219241" defTabSz="850391">
              <a:lnSpc>
                <a:spcPct val="90000"/>
              </a:lnSpc>
              <a:spcBef>
                <a:spcPts val="1100"/>
              </a:spcBef>
              <a:defRPr sz="2000"/>
            </a:pPr>
            <a:r>
              <a:rPr lang="en-US" sz="1800" dirty="0"/>
              <a:t>The applicant will need:</a:t>
            </a:r>
          </a:p>
          <a:p>
            <a:pPr marL="596032" lvl="1" indent="-170837" defTabSz="850391">
              <a:lnSpc>
                <a:spcPct val="90000"/>
              </a:lnSpc>
              <a:spcBef>
                <a:spcPts val="300"/>
              </a:spcBef>
              <a:defRPr sz="1600"/>
            </a:pPr>
            <a:r>
              <a:rPr lang="en-US" sz="1800" dirty="0"/>
              <a:t>His/her SSN (or document number for legal immigrants)</a:t>
            </a:r>
          </a:p>
          <a:p>
            <a:pPr marL="596032" lvl="1" indent="-170837" defTabSz="850391">
              <a:lnSpc>
                <a:spcPct val="90000"/>
              </a:lnSpc>
              <a:spcBef>
                <a:spcPts val="300"/>
              </a:spcBef>
              <a:defRPr sz="1600"/>
            </a:pPr>
            <a:r>
              <a:rPr lang="en-US" sz="1800" dirty="0"/>
              <a:t>Who the applicant files taxes with (needed for reentry applications, other SSNs are not needed)</a:t>
            </a:r>
          </a:p>
          <a:p>
            <a:pPr marL="596032" lvl="1" indent="-170837" defTabSz="850391">
              <a:lnSpc>
                <a:spcPct val="90000"/>
              </a:lnSpc>
              <a:spcBef>
                <a:spcPts val="300"/>
              </a:spcBef>
              <a:defRPr sz="1600"/>
            </a:pPr>
            <a:r>
              <a:rPr lang="en-US" sz="1800" dirty="0"/>
              <a:t>Employment income as of the date of application and other income received that month (e.g., Social Security)</a:t>
            </a:r>
          </a:p>
          <a:p>
            <a:pPr marL="219241" indent="-219241" defTabSz="850391">
              <a:lnSpc>
                <a:spcPct val="90000"/>
              </a:lnSpc>
              <a:spcBef>
                <a:spcPts val="1100"/>
              </a:spcBef>
              <a:defRPr sz="2000"/>
            </a:pPr>
            <a:r>
              <a:rPr lang="en-US" sz="1800" dirty="0"/>
              <a:t>If the inmate provides the incorrect SSN, the CVIU will attempt to use the systems available to identify the correct SSN. If CVIU is not able to find the SSN, additional verification will be requested. </a:t>
            </a:r>
          </a:p>
          <a:p>
            <a:pPr marL="219241" indent="-219241" defTabSz="850391">
              <a:lnSpc>
                <a:spcPct val="90000"/>
              </a:lnSpc>
              <a:spcBef>
                <a:spcPts val="1100"/>
              </a:spcBef>
              <a:defRPr sz="2000"/>
            </a:pPr>
            <a:r>
              <a:rPr lang="en-US" sz="1800" dirty="0"/>
              <a:t>If the inmate does not have a home plan, then communication will be sent to the LDSS.</a:t>
            </a:r>
          </a:p>
          <a:p>
            <a:pPr marL="219241" indent="-219241" defTabSz="850391">
              <a:lnSpc>
                <a:spcPct val="90000"/>
              </a:lnSpc>
              <a:spcBef>
                <a:spcPts val="1100"/>
              </a:spcBef>
              <a:defRPr sz="2000"/>
            </a:pPr>
            <a:r>
              <a:rPr lang="en-US" sz="1800" dirty="0"/>
              <a:t>Applicants will also be asked about their disability status.</a:t>
            </a:r>
          </a:p>
          <a:p>
            <a:pPr marL="219241" indent="-219241" defTabSz="850391">
              <a:lnSpc>
                <a:spcPct val="90000"/>
              </a:lnSpc>
              <a:spcBef>
                <a:spcPts val="1100"/>
              </a:spcBef>
              <a:defRPr sz="2000"/>
            </a:pPr>
            <a:r>
              <a:rPr lang="en-US" sz="1800" dirty="0"/>
              <a:t>If the applicant needs Retroactive Coverage be sure to state this at the beginning of the application call. </a:t>
            </a:r>
          </a:p>
        </p:txBody>
      </p:sp>
      <p:pic>
        <p:nvPicPr>
          <p:cNvPr id="10" name="Graphic 9" descr="Call center">
            <a:extLst>
              <a:ext uri="{FF2B5EF4-FFF2-40B4-BE49-F238E27FC236}">
                <a16:creationId xmlns:a16="http://schemas.microsoft.com/office/drawing/2014/main" id="{5B3FA3DE-A309-4A79-929E-A3AD61FF36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181" y="4100421"/>
            <a:ext cx="1657888" cy="1657888"/>
          </a:xfrm>
          <a:prstGeom prst="rect">
            <a:avLst/>
          </a:prstGeom>
        </p:spPr>
      </p:pic>
      <p:sp>
        <p:nvSpPr>
          <p:cNvPr id="9" name="Slide Number Placeholder 1">
            <a:extLst>
              <a:ext uri="{FF2B5EF4-FFF2-40B4-BE49-F238E27FC236}">
                <a16:creationId xmlns:a16="http://schemas.microsoft.com/office/drawing/2014/main" id="{DB82BF4F-7FEA-9B40-BDF2-9A3816D31024}"/>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20</a:t>
            </a:fld>
            <a:endParaRPr lang="en-US"/>
          </a:p>
        </p:txBody>
      </p:sp>
    </p:spTree>
    <p:extLst>
      <p:ext uri="{BB962C8B-B14F-4D97-AF65-F5344CB8AC3E}">
        <p14:creationId xmlns:p14="http://schemas.microsoft.com/office/powerpoint/2010/main" val="270844861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2019 Medicaid Application Process</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27" name="Title 1">
            <a:extLst>
              <a:ext uri="{FF2B5EF4-FFF2-40B4-BE49-F238E27FC236}">
                <a16:creationId xmlns:a16="http://schemas.microsoft.com/office/drawing/2014/main" id="{A21F08C2-8466-4BAA-B55B-76E9197C6986}"/>
              </a:ext>
            </a:extLst>
          </p:cNvPr>
          <p:cNvSpPr txBox="1">
            <a:spLocks/>
          </p:cNvSpPr>
          <p:nvPr/>
        </p:nvSpPr>
        <p:spPr>
          <a:xfrm>
            <a:off x="14623" y="766585"/>
            <a:ext cx="3008317" cy="1162051"/>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Step 5</a:t>
            </a:r>
          </a:p>
        </p:txBody>
      </p:sp>
      <p:sp>
        <p:nvSpPr>
          <p:cNvPr id="29" name="Text Placeholder 3">
            <a:extLst>
              <a:ext uri="{FF2B5EF4-FFF2-40B4-BE49-F238E27FC236}">
                <a16:creationId xmlns:a16="http://schemas.microsoft.com/office/drawing/2014/main" id="{C1F05C28-271D-45D7-9895-7E87E610BEDB}"/>
              </a:ext>
            </a:extLst>
          </p:cNvPr>
          <p:cNvSpPr txBox="1">
            <a:spLocks/>
          </p:cNvSpPr>
          <p:nvPr/>
        </p:nvSpPr>
        <p:spPr>
          <a:xfrm>
            <a:off x="5293" y="1548227"/>
            <a:ext cx="3008317" cy="469106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300"/>
              </a:spcBef>
              <a:spcAft>
                <a:spcPts val="0"/>
              </a:spcAft>
              <a:buClr>
                <a:schemeClr val="accent1"/>
              </a:buClr>
              <a:buSzTx/>
              <a:buFont typeface="Corbel"/>
              <a:buNone/>
              <a:tabLst/>
              <a:defRPr sz="35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r>
              <a:rPr lang="en-US" dirty="0"/>
              <a:t>Receive the Notice of Action</a:t>
            </a:r>
          </a:p>
        </p:txBody>
      </p:sp>
      <p:sp>
        <p:nvSpPr>
          <p:cNvPr id="8" name="Content Placeholder 2">
            <a:extLst>
              <a:ext uri="{FF2B5EF4-FFF2-40B4-BE49-F238E27FC236}">
                <a16:creationId xmlns:a16="http://schemas.microsoft.com/office/drawing/2014/main" id="{E6F7CD62-73C8-4BF8-86E1-B3041166E2B3}"/>
              </a:ext>
            </a:extLst>
          </p:cNvPr>
          <p:cNvSpPr txBox="1">
            <a:spLocks/>
          </p:cNvSpPr>
          <p:nvPr/>
        </p:nvSpPr>
        <p:spPr>
          <a:xfrm>
            <a:off x="2966958" y="954831"/>
            <a:ext cx="5757169" cy="5415381"/>
          </a:xfrm>
          <a:prstGeom prst="rect">
            <a:avLst/>
          </a:prstGeom>
        </p:spPr>
        <p:txBody>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199310" indent="-199310" defTabSz="850391">
              <a:lnSpc>
                <a:spcPct val="90000"/>
              </a:lnSpc>
              <a:spcBef>
                <a:spcPts val="1100"/>
              </a:spcBef>
              <a:defRPr>
                <a:solidFill>
                  <a:srgbClr val="404040"/>
                </a:solidFill>
                <a:latin typeface="Corbel"/>
                <a:ea typeface="Corbel"/>
                <a:cs typeface="Corbel"/>
                <a:sym typeface="Corbel"/>
              </a:defRPr>
            </a:pPr>
            <a:r>
              <a:rPr lang="en-US" sz="1800" dirty="0"/>
              <a:t>The jail staff member listed as the Application Assister may receive a Notice of Action or Verification Checklist within 2 weeks of an individual’s application. (Note: by law the CVIU has 45 days to process an application)</a:t>
            </a:r>
          </a:p>
          <a:p>
            <a:pPr marL="199310" indent="-199310" defTabSz="850391">
              <a:lnSpc>
                <a:spcPct val="90000"/>
              </a:lnSpc>
              <a:spcBef>
                <a:spcPts val="1100"/>
              </a:spcBef>
              <a:defRPr>
                <a:solidFill>
                  <a:srgbClr val="404040"/>
                </a:solidFill>
                <a:latin typeface="Corbel"/>
                <a:ea typeface="Corbel"/>
                <a:cs typeface="Corbel"/>
                <a:sym typeface="Corbel"/>
              </a:defRPr>
            </a:pPr>
            <a:r>
              <a:rPr lang="en-US" sz="1800" b="1" dirty="0"/>
              <a:t>If you do not receive communication from the CVIU in 2 weeks</a:t>
            </a:r>
            <a:r>
              <a:rPr lang="en-US" sz="1800" dirty="0"/>
              <a:t>, please contact the CVIU at 833-818-8752 to check on the application’s status. </a:t>
            </a:r>
          </a:p>
          <a:p>
            <a:pPr marL="199310" indent="-199310" defTabSz="850391">
              <a:lnSpc>
                <a:spcPct val="90000"/>
              </a:lnSpc>
              <a:spcBef>
                <a:spcPts val="1100"/>
              </a:spcBef>
              <a:defRPr>
                <a:solidFill>
                  <a:srgbClr val="404040"/>
                </a:solidFill>
                <a:latin typeface="Corbel"/>
                <a:ea typeface="Corbel"/>
                <a:cs typeface="Corbel"/>
                <a:sym typeface="Corbel"/>
              </a:defRPr>
            </a:pPr>
            <a:r>
              <a:rPr lang="en-US" sz="1800" dirty="0"/>
              <a:t>If jail staff provided an email address for the Application Assister, the Notice of Action will be emailed. </a:t>
            </a:r>
          </a:p>
          <a:p>
            <a:pPr marL="199310" indent="-199310" defTabSz="850391">
              <a:lnSpc>
                <a:spcPct val="90000"/>
              </a:lnSpc>
              <a:spcBef>
                <a:spcPts val="1100"/>
              </a:spcBef>
              <a:defRPr>
                <a:solidFill>
                  <a:srgbClr val="404040"/>
                </a:solidFill>
                <a:latin typeface="Corbel"/>
                <a:ea typeface="Corbel"/>
                <a:cs typeface="Corbel"/>
                <a:sym typeface="Corbel"/>
              </a:defRPr>
            </a:pPr>
            <a:r>
              <a:rPr lang="en-US" sz="1800" dirty="0"/>
              <a:t>The Notice of Action will include the applicant’s Medicaid ID number or state that the applicant is not eligible.</a:t>
            </a:r>
          </a:p>
          <a:p>
            <a:pPr marL="199310" indent="-199310" defTabSz="850391">
              <a:lnSpc>
                <a:spcPct val="90000"/>
              </a:lnSpc>
              <a:spcBef>
                <a:spcPts val="1100"/>
              </a:spcBef>
              <a:defRPr>
                <a:solidFill>
                  <a:srgbClr val="404040"/>
                </a:solidFill>
                <a:latin typeface="Corbel"/>
                <a:ea typeface="Corbel"/>
                <a:cs typeface="Corbel"/>
                <a:sym typeface="Corbel"/>
              </a:defRPr>
            </a:pPr>
            <a:r>
              <a:rPr lang="en-US" sz="1800" dirty="0"/>
              <a:t>The applicant will </a:t>
            </a:r>
            <a:r>
              <a:rPr lang="en-US" sz="1800" u="sng" dirty="0"/>
              <a:t>not</a:t>
            </a:r>
            <a:r>
              <a:rPr lang="en-US" sz="1800" dirty="0"/>
              <a:t> receive a Medicaid Identification Card. </a:t>
            </a:r>
          </a:p>
          <a:p>
            <a:pPr marL="199310" indent="-199310" defTabSz="850391">
              <a:lnSpc>
                <a:spcPct val="90000"/>
              </a:lnSpc>
              <a:spcBef>
                <a:spcPts val="1100"/>
              </a:spcBef>
              <a:defRPr>
                <a:solidFill>
                  <a:srgbClr val="404040"/>
                </a:solidFill>
                <a:latin typeface="Corbel"/>
                <a:ea typeface="Corbel"/>
                <a:cs typeface="Corbel"/>
                <a:sym typeface="Corbel"/>
              </a:defRPr>
            </a:pPr>
            <a:r>
              <a:rPr lang="en-US" sz="1800" dirty="0"/>
              <a:t>If an applicant does receive a card, please contact the CVIU as the applicant is likely not in the correct Medicaid group. </a:t>
            </a:r>
          </a:p>
        </p:txBody>
      </p:sp>
      <p:pic>
        <p:nvPicPr>
          <p:cNvPr id="9" name="Graphic 8" descr="Internet">
            <a:extLst>
              <a:ext uri="{FF2B5EF4-FFF2-40B4-BE49-F238E27FC236}">
                <a16:creationId xmlns:a16="http://schemas.microsoft.com/office/drawing/2014/main" id="{DAD09A34-AFA4-4839-A354-647704D397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0611" y="3819826"/>
            <a:ext cx="1751029" cy="1751029"/>
          </a:xfrm>
          <a:prstGeom prst="rect">
            <a:avLst/>
          </a:prstGeom>
        </p:spPr>
      </p:pic>
      <p:sp>
        <p:nvSpPr>
          <p:cNvPr id="10" name="Slide Number Placeholder 1">
            <a:extLst>
              <a:ext uri="{FF2B5EF4-FFF2-40B4-BE49-F238E27FC236}">
                <a16:creationId xmlns:a16="http://schemas.microsoft.com/office/drawing/2014/main" id="{A06F2C67-0CFF-BC4D-BFBD-EA77C75209C2}"/>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21</a:t>
            </a:fld>
            <a:endParaRPr lang="en-US"/>
          </a:p>
        </p:txBody>
      </p:sp>
    </p:spTree>
    <p:extLst>
      <p:ext uri="{BB962C8B-B14F-4D97-AF65-F5344CB8AC3E}">
        <p14:creationId xmlns:p14="http://schemas.microsoft.com/office/powerpoint/2010/main" val="185040748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2019 Medicaid Application Process</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pic>
        <p:nvPicPr>
          <p:cNvPr id="27" name="Picture 1" descr="Picture 1">
            <a:extLst>
              <a:ext uri="{FF2B5EF4-FFF2-40B4-BE49-F238E27FC236}">
                <a16:creationId xmlns:a16="http://schemas.microsoft.com/office/drawing/2014/main" id="{D61DE5C3-CE85-45FC-B2A3-A61DC86793A9}"/>
              </a:ext>
            </a:extLst>
          </p:cNvPr>
          <p:cNvPicPr>
            <a:picLocks noChangeAspect="1"/>
          </p:cNvPicPr>
          <p:nvPr/>
        </p:nvPicPr>
        <p:blipFill>
          <a:blip r:embed="rId2"/>
          <a:srcRect l="8378"/>
          <a:stretch>
            <a:fillRect/>
          </a:stretch>
        </p:blipFill>
        <p:spPr>
          <a:xfrm>
            <a:off x="354562" y="778686"/>
            <a:ext cx="8485514" cy="5755946"/>
          </a:xfrm>
          <a:prstGeom prst="rect">
            <a:avLst/>
          </a:prstGeom>
          <a:ln w="12700">
            <a:miter lim="400000"/>
          </a:ln>
        </p:spPr>
      </p:pic>
      <p:sp>
        <p:nvSpPr>
          <p:cNvPr id="6" name="Slide Number Placeholder 1">
            <a:extLst>
              <a:ext uri="{FF2B5EF4-FFF2-40B4-BE49-F238E27FC236}">
                <a16:creationId xmlns:a16="http://schemas.microsoft.com/office/drawing/2014/main" id="{990452E0-E2F5-0B46-8259-2C6DAC25FA8D}"/>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22</a:t>
            </a:fld>
            <a:endParaRPr lang="en-US"/>
          </a:p>
        </p:txBody>
      </p:sp>
    </p:spTree>
    <p:extLst>
      <p:ext uri="{BB962C8B-B14F-4D97-AF65-F5344CB8AC3E}">
        <p14:creationId xmlns:p14="http://schemas.microsoft.com/office/powerpoint/2010/main" val="357588788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2019 Medicaid Application Process</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7" name="Content Placeholder 2">
            <a:extLst>
              <a:ext uri="{FF2B5EF4-FFF2-40B4-BE49-F238E27FC236}">
                <a16:creationId xmlns:a16="http://schemas.microsoft.com/office/drawing/2014/main" id="{11534A55-2C37-4607-93FB-0B241570AFEC}"/>
              </a:ext>
            </a:extLst>
          </p:cNvPr>
          <p:cNvSpPr txBox="1">
            <a:spLocks/>
          </p:cNvSpPr>
          <p:nvPr/>
        </p:nvSpPr>
        <p:spPr>
          <a:xfrm>
            <a:off x="457200" y="1722434"/>
            <a:ext cx="8229600" cy="4759475"/>
          </a:xfrm>
          <a:prstGeom prst="rect">
            <a:avLst/>
          </a:prstGeom>
        </p:spPr>
        <p:txBody>
          <a:bodyPr>
            <a:normAutofit/>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90524" indent="-90524" defTabSz="905255" hangingPunct="1">
              <a:lnSpc>
                <a:spcPct val="64800"/>
              </a:lnSpc>
              <a:spcBef>
                <a:spcPts val="1100"/>
              </a:spcBef>
              <a:buClr>
                <a:srgbClr val="E48312"/>
              </a:buClr>
              <a:buSzPct val="100000"/>
              <a:buFont typeface="Calibri"/>
              <a:buChar char=" "/>
              <a:defRPr sz="1683">
                <a:solidFill>
                  <a:srgbClr val="404040"/>
                </a:solidFill>
              </a:defRPr>
            </a:pPr>
            <a:r>
              <a:rPr lang="en-US" sz="1800" dirty="0">
                <a:solidFill>
                  <a:srgbClr val="404040"/>
                </a:solidFill>
              </a:rPr>
              <a:t>Application Assisters are authorized under the Affordable Care Act (ACA) to provide assistance with completing Medicaid applications and renewals, and with explaining and helping individuals meet documentation requirements. </a:t>
            </a:r>
          </a:p>
          <a:p>
            <a:pPr marL="90524" indent="-90524" defTabSz="905255" hangingPunct="1">
              <a:lnSpc>
                <a:spcPct val="64800"/>
              </a:lnSpc>
              <a:spcBef>
                <a:spcPts val="1100"/>
              </a:spcBef>
              <a:buClr>
                <a:srgbClr val="E48312"/>
              </a:buClr>
              <a:buSzPct val="100000"/>
              <a:buFont typeface="Calibri"/>
              <a:buChar char=" "/>
              <a:defRPr sz="1683">
                <a:solidFill>
                  <a:srgbClr val="404040"/>
                </a:solidFill>
              </a:defRPr>
            </a:pPr>
            <a:endParaRPr lang="en-US" sz="400" dirty="0">
              <a:solidFill>
                <a:srgbClr val="404040"/>
              </a:solidFill>
            </a:endParaRPr>
          </a:p>
          <a:p>
            <a:pPr marL="90524" indent="-90524" defTabSz="905255" hangingPunct="1">
              <a:lnSpc>
                <a:spcPct val="64800"/>
              </a:lnSpc>
              <a:spcBef>
                <a:spcPts val="1100"/>
              </a:spcBef>
              <a:buClr>
                <a:srgbClr val="E48312"/>
              </a:buClr>
              <a:buSzPct val="100000"/>
              <a:buFont typeface="Calibri"/>
              <a:buChar char=" "/>
              <a:defRPr sz="1683">
                <a:solidFill>
                  <a:srgbClr val="404040"/>
                </a:solidFill>
              </a:defRPr>
            </a:pPr>
            <a:r>
              <a:rPr lang="en-US" sz="1800" dirty="0">
                <a:solidFill>
                  <a:srgbClr val="404040"/>
                </a:solidFill>
              </a:rPr>
              <a:t>They must be authorized by the applicant. Jail staff can serve as Application Assisters for inmates. </a:t>
            </a:r>
          </a:p>
          <a:p>
            <a:pPr marL="90524" indent="-90524" defTabSz="905255" hangingPunct="1">
              <a:lnSpc>
                <a:spcPct val="64800"/>
              </a:lnSpc>
              <a:spcBef>
                <a:spcPts val="1100"/>
              </a:spcBef>
              <a:buClr>
                <a:srgbClr val="E48312"/>
              </a:buClr>
              <a:buSzPct val="100000"/>
              <a:buFont typeface="Calibri"/>
              <a:buChar char=" "/>
              <a:defRPr sz="1683">
                <a:solidFill>
                  <a:srgbClr val="404040"/>
                </a:solidFill>
              </a:defRPr>
            </a:pPr>
            <a:endParaRPr lang="en-US" sz="400" dirty="0">
              <a:solidFill>
                <a:srgbClr val="404040"/>
              </a:solidFill>
            </a:endParaRPr>
          </a:p>
          <a:p>
            <a:pPr marL="90524" indent="-90524" defTabSz="905255" hangingPunct="1">
              <a:lnSpc>
                <a:spcPct val="64800"/>
              </a:lnSpc>
              <a:spcBef>
                <a:spcPts val="1100"/>
              </a:spcBef>
              <a:buClr>
                <a:srgbClr val="E48312"/>
              </a:buClr>
              <a:buSzPct val="100000"/>
              <a:buFont typeface="Calibri"/>
              <a:buChar char=" "/>
              <a:defRPr sz="1683">
                <a:solidFill>
                  <a:srgbClr val="404040"/>
                </a:solidFill>
              </a:defRPr>
            </a:pPr>
            <a:r>
              <a:rPr lang="en-US" sz="1800" dirty="0">
                <a:solidFill>
                  <a:srgbClr val="404040"/>
                </a:solidFill>
              </a:rPr>
              <a:t>The inmate is not required to list a jail staff member as the Application Assister, however, if he does not, the jail will NOT receive any information about the inmate's coverage.</a:t>
            </a:r>
          </a:p>
          <a:p>
            <a:pPr marL="90524" indent="-90524" defTabSz="905255" hangingPunct="1">
              <a:lnSpc>
                <a:spcPct val="64800"/>
              </a:lnSpc>
              <a:spcBef>
                <a:spcPts val="1100"/>
              </a:spcBef>
              <a:buClr>
                <a:srgbClr val="E48312"/>
              </a:buClr>
              <a:buSzPct val="100000"/>
              <a:buFont typeface="Calibri"/>
              <a:buChar char=" "/>
              <a:defRPr sz="1683">
                <a:solidFill>
                  <a:srgbClr val="404040"/>
                </a:solidFill>
              </a:defRPr>
            </a:pPr>
            <a:endParaRPr lang="en-US" sz="400" dirty="0">
              <a:solidFill>
                <a:srgbClr val="404040"/>
              </a:solidFill>
            </a:endParaRPr>
          </a:p>
          <a:p>
            <a:pPr marL="90524" indent="-90524" defTabSz="905255" hangingPunct="1">
              <a:lnSpc>
                <a:spcPct val="64800"/>
              </a:lnSpc>
              <a:spcBef>
                <a:spcPts val="1100"/>
              </a:spcBef>
              <a:buClr>
                <a:srgbClr val="E48312"/>
              </a:buClr>
              <a:buSzPct val="100000"/>
              <a:buFont typeface="Calibri"/>
              <a:buChar char=" "/>
              <a:defRPr sz="1683">
                <a:solidFill>
                  <a:srgbClr val="404040"/>
                </a:solidFill>
              </a:defRPr>
            </a:pPr>
            <a:r>
              <a:rPr lang="en-US" sz="1800" dirty="0">
                <a:solidFill>
                  <a:srgbClr val="404040"/>
                </a:solidFill>
              </a:rPr>
              <a:t>Inmates can list other people as Application Assisters or Authorized Representatives as well. </a:t>
            </a:r>
          </a:p>
          <a:p>
            <a:pPr marL="90524" indent="-90524" defTabSz="905255" hangingPunct="1">
              <a:lnSpc>
                <a:spcPct val="64800"/>
              </a:lnSpc>
              <a:spcBef>
                <a:spcPts val="1100"/>
              </a:spcBef>
              <a:buClr>
                <a:srgbClr val="E48312"/>
              </a:buClr>
              <a:buSzPct val="100000"/>
              <a:buFont typeface="Calibri"/>
              <a:buChar char=" "/>
              <a:defRPr sz="1683">
                <a:solidFill>
                  <a:srgbClr val="404040"/>
                </a:solidFill>
              </a:defRPr>
            </a:pPr>
            <a:endParaRPr lang="en-US" sz="400" dirty="0">
              <a:solidFill>
                <a:srgbClr val="404040"/>
              </a:solidFill>
            </a:endParaRPr>
          </a:p>
          <a:p>
            <a:pPr marL="90524" indent="-90524" defTabSz="905255" hangingPunct="1">
              <a:lnSpc>
                <a:spcPct val="64800"/>
              </a:lnSpc>
              <a:spcBef>
                <a:spcPts val="1100"/>
              </a:spcBef>
              <a:buClr>
                <a:srgbClr val="E48312"/>
              </a:buClr>
              <a:buSzPct val="100000"/>
              <a:buFont typeface="Calibri"/>
              <a:buChar char=" "/>
              <a:defRPr sz="1683">
                <a:solidFill>
                  <a:srgbClr val="404040"/>
                </a:solidFill>
              </a:defRPr>
            </a:pPr>
            <a:r>
              <a:rPr lang="en-US" sz="1800" dirty="0">
                <a:solidFill>
                  <a:srgbClr val="404040"/>
                </a:solidFill>
              </a:rPr>
              <a:t>It is recommended that the jail set up a </a:t>
            </a:r>
            <a:r>
              <a:rPr lang="en-US" sz="1800" u="sng" dirty="0" err="1">
                <a:solidFill>
                  <a:srgbClr val="0000FF"/>
                </a:solidFill>
                <a:uFill>
                  <a:solidFill>
                    <a:srgbClr val="0000FF"/>
                  </a:solidFill>
                </a:uFill>
                <a:hlinkClick r:id="rId2"/>
              </a:rPr>
              <a:t>Medicaid@_insert</a:t>
            </a:r>
            <a:r>
              <a:rPr lang="en-US" sz="1800" u="sng" dirty="0">
                <a:solidFill>
                  <a:srgbClr val="0000FF"/>
                </a:solidFill>
                <a:uFill>
                  <a:solidFill>
                    <a:srgbClr val="0000FF"/>
                  </a:solidFill>
                </a:uFill>
                <a:hlinkClick r:id="rId2"/>
              </a:rPr>
              <a:t> your email address__.org</a:t>
            </a:r>
            <a:r>
              <a:rPr lang="en-US" sz="1800" dirty="0">
                <a:solidFill>
                  <a:srgbClr val="404040"/>
                </a:solidFill>
              </a:rPr>
              <a:t> address for all Application Assisters to use for CVIU correspondence. This way, other staff can check the inbox when an employee is out. </a:t>
            </a:r>
          </a:p>
          <a:p>
            <a:pPr marL="90524" indent="-90524" defTabSz="905255" hangingPunct="1">
              <a:lnSpc>
                <a:spcPct val="64800"/>
              </a:lnSpc>
              <a:spcBef>
                <a:spcPts val="1100"/>
              </a:spcBef>
              <a:buClr>
                <a:srgbClr val="E48312"/>
              </a:buClr>
              <a:buSzPct val="100000"/>
              <a:buFont typeface="Calibri"/>
              <a:buChar char=" "/>
              <a:defRPr sz="1683">
                <a:solidFill>
                  <a:srgbClr val="404040"/>
                </a:solidFill>
              </a:defRPr>
            </a:pPr>
            <a:endParaRPr lang="en-US" sz="400" dirty="0">
              <a:solidFill>
                <a:srgbClr val="404040"/>
              </a:solidFill>
            </a:endParaRPr>
          </a:p>
          <a:p>
            <a:pPr marL="90524" indent="-90524" defTabSz="905255" hangingPunct="1">
              <a:lnSpc>
                <a:spcPct val="64800"/>
              </a:lnSpc>
              <a:spcBef>
                <a:spcPts val="1100"/>
              </a:spcBef>
              <a:buClr>
                <a:srgbClr val="E48312"/>
              </a:buClr>
              <a:buSzPct val="100000"/>
              <a:buFont typeface="Calibri"/>
              <a:buChar char=" "/>
              <a:defRPr sz="1683">
                <a:solidFill>
                  <a:srgbClr val="404040"/>
                </a:solidFill>
              </a:defRPr>
            </a:pPr>
            <a:r>
              <a:rPr lang="en-US" sz="1800" dirty="0">
                <a:solidFill>
                  <a:srgbClr val="404040"/>
                </a:solidFill>
              </a:rPr>
              <a:t>Be sure to keep a list of who is listed as the Application </a:t>
            </a:r>
            <a:br>
              <a:rPr lang="en-US" sz="1800" dirty="0">
                <a:solidFill>
                  <a:srgbClr val="404040"/>
                </a:solidFill>
              </a:rPr>
            </a:br>
            <a:r>
              <a:rPr lang="en-US" sz="1800" dirty="0">
                <a:solidFill>
                  <a:srgbClr val="404040"/>
                </a:solidFill>
              </a:rPr>
              <a:t>Assister for which inmate. The CVIU will not speak to </a:t>
            </a:r>
            <a:br>
              <a:rPr lang="en-US" sz="1800" dirty="0">
                <a:solidFill>
                  <a:srgbClr val="404040"/>
                </a:solidFill>
              </a:rPr>
            </a:br>
            <a:r>
              <a:rPr lang="en-US" sz="1800" dirty="0">
                <a:solidFill>
                  <a:srgbClr val="404040"/>
                </a:solidFill>
              </a:rPr>
              <a:t>someone other than the Application Assister. </a:t>
            </a:r>
          </a:p>
        </p:txBody>
      </p:sp>
      <p:sp>
        <p:nvSpPr>
          <p:cNvPr id="8" name="(formerly Authorized Representatives)">
            <a:extLst>
              <a:ext uri="{FF2B5EF4-FFF2-40B4-BE49-F238E27FC236}">
                <a16:creationId xmlns:a16="http://schemas.microsoft.com/office/drawing/2014/main" id="{1BA42A24-5A60-4B13-937F-627F25F83691}"/>
              </a:ext>
            </a:extLst>
          </p:cNvPr>
          <p:cNvSpPr txBox="1"/>
          <p:nvPr/>
        </p:nvSpPr>
        <p:spPr>
          <a:xfrm>
            <a:off x="604098" y="929551"/>
            <a:ext cx="7935823" cy="6155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a:defRPr sz="2400" b="1">
                <a:latin typeface="Corbel"/>
                <a:ea typeface="Corbel"/>
                <a:cs typeface="Corbel"/>
                <a:sym typeface="Corbel"/>
              </a:defRPr>
            </a:lvl1pPr>
          </a:lstStyle>
          <a:p>
            <a:pPr>
              <a:defRPr sz="3400"/>
            </a:pPr>
            <a:r>
              <a:rPr lang="en-US" dirty="0"/>
              <a:t>Application Assister </a:t>
            </a:r>
            <a:r>
              <a:rPr sz="1600" dirty="0"/>
              <a:t>(</a:t>
            </a:r>
            <a:r>
              <a:rPr lang="en-US" sz="1600" dirty="0">
                <a:latin typeface="Corbel" panose="020B0503020204020204" pitchFamily="34" charset="0"/>
                <a:ea typeface="+mn-ea"/>
                <a:cs typeface="+mn-cs"/>
                <a:sym typeface="Calibri"/>
              </a:rPr>
              <a:t>previously</a:t>
            </a:r>
            <a:r>
              <a:rPr sz="1600" dirty="0"/>
              <a:t> </a:t>
            </a:r>
            <a:r>
              <a:rPr lang="en-US" sz="1600" dirty="0"/>
              <a:t>used </a:t>
            </a:r>
            <a:r>
              <a:rPr sz="1600" dirty="0"/>
              <a:t>Authorized Representatives)</a:t>
            </a:r>
          </a:p>
        </p:txBody>
      </p:sp>
      <p:sp>
        <p:nvSpPr>
          <p:cNvPr id="9" name="IMPORTANT">
            <a:extLst>
              <a:ext uri="{FF2B5EF4-FFF2-40B4-BE49-F238E27FC236}">
                <a16:creationId xmlns:a16="http://schemas.microsoft.com/office/drawing/2014/main" id="{10EFCA0E-25BE-4E35-8C9E-0F9D6167FE70}"/>
              </a:ext>
            </a:extLst>
          </p:cNvPr>
          <p:cNvSpPr txBox="1"/>
          <p:nvPr/>
        </p:nvSpPr>
        <p:spPr>
          <a:xfrm>
            <a:off x="6647071" y="5901029"/>
            <a:ext cx="1953456" cy="406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marL="91439" indent="-91439" algn="ctr">
              <a:lnSpc>
                <a:spcPct val="64800"/>
              </a:lnSpc>
              <a:spcBef>
                <a:spcPts val="1200"/>
              </a:spcBef>
              <a:buClr>
                <a:srgbClr val="E48312"/>
              </a:buClr>
              <a:buSzPct val="100000"/>
              <a:buFont typeface="Calibri"/>
              <a:buChar char=" "/>
              <a:defRPr sz="2500" b="1">
                <a:solidFill>
                  <a:schemeClr val="accent4">
                    <a:lumOff val="-6117"/>
                  </a:schemeClr>
                </a:solidFill>
                <a:latin typeface="Corbel"/>
                <a:ea typeface="Corbel"/>
                <a:cs typeface="Corbel"/>
                <a:sym typeface="Corbel"/>
              </a:defRPr>
            </a:lvl1pPr>
          </a:lstStyle>
          <a:p>
            <a:r>
              <a:rPr dirty="0"/>
              <a:t>IMPORTANT</a:t>
            </a:r>
          </a:p>
        </p:txBody>
      </p:sp>
      <p:pic>
        <p:nvPicPr>
          <p:cNvPr id="10" name="Graphic 9" descr="Arrow: Straight">
            <a:extLst>
              <a:ext uri="{FF2B5EF4-FFF2-40B4-BE49-F238E27FC236}">
                <a16:creationId xmlns:a16="http://schemas.microsoft.com/office/drawing/2014/main" id="{BB84C1AE-F5E1-4E9D-9074-42675878F2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1052" y="5595406"/>
            <a:ext cx="914400" cy="914400"/>
          </a:xfrm>
          <a:prstGeom prst="rect">
            <a:avLst/>
          </a:prstGeom>
        </p:spPr>
      </p:pic>
      <p:sp>
        <p:nvSpPr>
          <p:cNvPr id="11" name="Slide Number Placeholder 1">
            <a:extLst>
              <a:ext uri="{FF2B5EF4-FFF2-40B4-BE49-F238E27FC236}">
                <a16:creationId xmlns:a16="http://schemas.microsoft.com/office/drawing/2014/main" id="{7FCEAA15-6EC7-4742-B4E5-B2BCEB232413}"/>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23</a:t>
            </a:fld>
            <a:endParaRPr lang="en-US"/>
          </a:p>
        </p:txBody>
      </p:sp>
    </p:spTree>
    <p:extLst>
      <p:ext uri="{BB962C8B-B14F-4D97-AF65-F5344CB8AC3E}">
        <p14:creationId xmlns:p14="http://schemas.microsoft.com/office/powerpoint/2010/main" val="266207843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Important Information &amp; FAQs</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6" name="Title 1">
            <a:extLst>
              <a:ext uri="{FF2B5EF4-FFF2-40B4-BE49-F238E27FC236}">
                <a16:creationId xmlns:a16="http://schemas.microsoft.com/office/drawing/2014/main" id="{1C735F42-37FC-475B-904E-DFA658AD7535}"/>
              </a:ext>
            </a:extLst>
          </p:cNvPr>
          <p:cNvSpPr txBox="1">
            <a:spLocks/>
          </p:cNvSpPr>
          <p:nvPr/>
        </p:nvSpPr>
        <p:spPr>
          <a:xfrm>
            <a:off x="466528" y="923114"/>
            <a:ext cx="8229600" cy="54179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sz="2400" dirty="0">
                <a:solidFill>
                  <a:schemeClr val="tx1"/>
                </a:solidFill>
              </a:rPr>
              <a:t>Retroactive Coverage</a:t>
            </a:r>
          </a:p>
        </p:txBody>
      </p:sp>
      <p:sp>
        <p:nvSpPr>
          <p:cNvPr id="7" name="Content Placeholder 2">
            <a:extLst>
              <a:ext uri="{FF2B5EF4-FFF2-40B4-BE49-F238E27FC236}">
                <a16:creationId xmlns:a16="http://schemas.microsoft.com/office/drawing/2014/main" id="{00CB96AD-FE89-41E4-8128-A254A6B9080A}"/>
              </a:ext>
            </a:extLst>
          </p:cNvPr>
          <p:cNvSpPr txBox="1">
            <a:spLocks/>
          </p:cNvSpPr>
          <p:nvPr/>
        </p:nvSpPr>
        <p:spPr>
          <a:xfrm>
            <a:off x="606487" y="1486762"/>
            <a:ext cx="8229600" cy="4525966"/>
          </a:xfrm>
          <a:prstGeom prst="rect">
            <a:avLst/>
          </a:prstGeom>
        </p:spPr>
        <p:txBody>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87782" indent="-87782" defTabSz="877822">
              <a:lnSpc>
                <a:spcPct val="81000"/>
              </a:lnSpc>
              <a:spcBef>
                <a:spcPts val="1100"/>
              </a:spcBef>
              <a:buClr>
                <a:srgbClr val="E48312"/>
              </a:buClr>
              <a:buSzPct val="100000"/>
              <a:buFont typeface="Calibri"/>
              <a:buChar char=" "/>
              <a:defRPr sz="1700">
                <a:solidFill>
                  <a:srgbClr val="404040"/>
                </a:solidFill>
              </a:defRPr>
            </a:pPr>
            <a:r>
              <a:rPr lang="en-US" sz="1800" b="1" dirty="0">
                <a:solidFill>
                  <a:schemeClr val="tx1"/>
                </a:solidFill>
              </a:rPr>
              <a:t>Medicaid will cover services up to 90 days prior to the date of application. </a:t>
            </a:r>
          </a:p>
          <a:p>
            <a:pPr marL="87782" indent="-87782" defTabSz="877822">
              <a:lnSpc>
                <a:spcPct val="81000"/>
              </a:lnSpc>
              <a:spcBef>
                <a:spcPts val="1100"/>
              </a:spcBef>
              <a:buClr>
                <a:srgbClr val="E48312"/>
              </a:buClr>
              <a:buSzPct val="100000"/>
              <a:buFont typeface="Calibri"/>
              <a:buChar char=" "/>
              <a:defRPr sz="1700">
                <a:solidFill>
                  <a:srgbClr val="404040"/>
                </a:solidFill>
              </a:defRPr>
            </a:pPr>
            <a:r>
              <a:rPr lang="en-US" sz="1800" dirty="0"/>
              <a:t>If a hospitalization occurred within the past 90 days, inmates should apply for Medicaid and the </a:t>
            </a:r>
            <a:r>
              <a:rPr lang="en-US" sz="1800" b="1" dirty="0"/>
              <a:t>jail staff should inform the call center that the inmate needs Retroactive Coverage</a:t>
            </a:r>
            <a:r>
              <a:rPr lang="en-US" sz="1800" dirty="0"/>
              <a:t>.</a:t>
            </a:r>
          </a:p>
          <a:p>
            <a:pPr marL="87782" indent="-87782" defTabSz="877822">
              <a:lnSpc>
                <a:spcPct val="81000"/>
              </a:lnSpc>
              <a:spcBef>
                <a:spcPts val="1100"/>
              </a:spcBef>
              <a:buClr>
                <a:srgbClr val="E48312"/>
              </a:buClr>
              <a:buSzPct val="100000"/>
              <a:buFont typeface="Calibri"/>
              <a:buChar char=" "/>
              <a:defRPr sz="1700">
                <a:solidFill>
                  <a:srgbClr val="404040"/>
                </a:solidFill>
              </a:defRPr>
            </a:pPr>
            <a:r>
              <a:rPr lang="en-US" sz="1800" dirty="0"/>
              <a:t>Once Medicaid is approved, the jail should submit the Medicaid ID number to the hospital and ask them to rebill the inpatient stay to Medicaid. </a:t>
            </a:r>
          </a:p>
          <a:p>
            <a:pPr marL="87782" indent="-87782" defTabSz="877822">
              <a:lnSpc>
                <a:spcPct val="81000"/>
              </a:lnSpc>
              <a:spcBef>
                <a:spcPts val="1100"/>
              </a:spcBef>
              <a:buClr>
                <a:srgbClr val="E48312"/>
              </a:buClr>
              <a:buSzPct val="100000"/>
              <a:buFont typeface="Calibri"/>
              <a:buChar char=" "/>
              <a:defRPr sz="1700">
                <a:solidFill>
                  <a:srgbClr val="404040"/>
                </a:solidFill>
              </a:defRPr>
            </a:pPr>
            <a:r>
              <a:rPr lang="en-US" sz="1800" dirty="0"/>
              <a:t>If the inmate has already left the jail without applying for Medicaid and was hospitalized while incarcerated within the past 90 days:</a:t>
            </a:r>
          </a:p>
          <a:p>
            <a:pPr marL="693018" lvl="1" indent="-205337" defTabSz="877822">
              <a:lnSpc>
                <a:spcPct val="81000"/>
              </a:lnSpc>
              <a:spcBef>
                <a:spcPts val="300"/>
              </a:spcBef>
              <a:buClrTx/>
              <a:buSzPct val="100000"/>
              <a:buAutoNum type="arabicPeriod"/>
              <a:defRPr sz="1500">
                <a:solidFill>
                  <a:srgbClr val="404040"/>
                </a:solidFill>
              </a:defRPr>
            </a:pPr>
            <a:r>
              <a:rPr lang="en-US" sz="1800" dirty="0"/>
              <a:t>Check to see if the individual already had Medicaid (this may surprise you). If the individual has Medicaid, submit the Medicaid ID number to the hospital. </a:t>
            </a:r>
          </a:p>
          <a:p>
            <a:pPr marL="693018" lvl="1" indent="-205337" defTabSz="877822">
              <a:lnSpc>
                <a:spcPct val="81000"/>
              </a:lnSpc>
              <a:spcBef>
                <a:spcPts val="300"/>
              </a:spcBef>
              <a:buClrTx/>
              <a:buSzPct val="100000"/>
              <a:buAutoNum type="arabicPeriod"/>
              <a:defRPr sz="1500">
                <a:solidFill>
                  <a:srgbClr val="404040"/>
                </a:solidFill>
              </a:defRPr>
            </a:pPr>
            <a:r>
              <a:rPr lang="en-US" sz="1800" dirty="0"/>
              <a:t>If the returning individual does not have Medicaid, contact the best contact you have for him/her.</a:t>
            </a:r>
          </a:p>
          <a:p>
            <a:pPr marL="693018" lvl="1" indent="-205337" defTabSz="877822">
              <a:lnSpc>
                <a:spcPct val="81000"/>
              </a:lnSpc>
              <a:spcBef>
                <a:spcPts val="300"/>
              </a:spcBef>
              <a:buClrTx/>
              <a:buSzPct val="100000"/>
              <a:buAutoNum type="arabicPeriod"/>
              <a:defRPr sz="1500">
                <a:solidFill>
                  <a:srgbClr val="404040"/>
                </a:solidFill>
              </a:defRPr>
            </a:pPr>
            <a:r>
              <a:rPr lang="en-US" sz="1800" dirty="0"/>
              <a:t>If you can find him/her, encourage the individual to apply for Medicaid. Otherwise, the individual may be responsible for some or all the outstanding hospital bills.</a:t>
            </a:r>
          </a:p>
          <a:p>
            <a:pPr marL="693018" lvl="1" indent="-205337" defTabSz="877822">
              <a:lnSpc>
                <a:spcPct val="81000"/>
              </a:lnSpc>
              <a:spcBef>
                <a:spcPts val="300"/>
              </a:spcBef>
              <a:buClrTx/>
              <a:buSzPct val="100000"/>
              <a:buAutoNum type="arabicPeriod"/>
              <a:defRPr sz="1500">
                <a:solidFill>
                  <a:srgbClr val="404040"/>
                </a:solidFill>
              </a:defRPr>
            </a:pPr>
            <a:r>
              <a:rPr lang="en-US" sz="1800" dirty="0"/>
              <a:t>If the returning individual will list a jail staff member as an Application Assister, that is helpful. If not, check the Provider Portal to see whether the application has been approved. If so, notate the Medicaid ID number. </a:t>
            </a:r>
          </a:p>
          <a:p>
            <a:pPr marL="693018" lvl="1" indent="-205337" defTabSz="877822">
              <a:lnSpc>
                <a:spcPct val="81000"/>
              </a:lnSpc>
              <a:spcBef>
                <a:spcPts val="300"/>
              </a:spcBef>
              <a:buClrTx/>
              <a:buSzPct val="100000"/>
              <a:buAutoNum type="arabicPeriod"/>
              <a:defRPr sz="1500">
                <a:solidFill>
                  <a:srgbClr val="404040"/>
                </a:solidFill>
              </a:defRPr>
            </a:pPr>
            <a:r>
              <a:rPr lang="en-US" sz="1800" dirty="0"/>
              <a:t>Provide the Medicaid ID number to the hospital and ask that they rebill the services. </a:t>
            </a:r>
          </a:p>
        </p:txBody>
      </p:sp>
      <p:sp>
        <p:nvSpPr>
          <p:cNvPr id="8" name="Slide Number Placeholder 1">
            <a:extLst>
              <a:ext uri="{FF2B5EF4-FFF2-40B4-BE49-F238E27FC236}">
                <a16:creationId xmlns:a16="http://schemas.microsoft.com/office/drawing/2014/main" id="{09D8B423-EA6E-B541-8D52-E2E9264BB4FF}"/>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24</a:t>
            </a:fld>
            <a:endParaRPr lang="en-US"/>
          </a:p>
        </p:txBody>
      </p:sp>
    </p:spTree>
    <p:extLst>
      <p:ext uri="{BB962C8B-B14F-4D97-AF65-F5344CB8AC3E}">
        <p14:creationId xmlns:p14="http://schemas.microsoft.com/office/powerpoint/2010/main" val="26570939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Important Information &amp; FAQs</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6" name="Title 1">
            <a:extLst>
              <a:ext uri="{FF2B5EF4-FFF2-40B4-BE49-F238E27FC236}">
                <a16:creationId xmlns:a16="http://schemas.microsoft.com/office/drawing/2014/main" id="{1C735F42-37FC-475B-904E-DFA658AD7535}"/>
              </a:ext>
            </a:extLst>
          </p:cNvPr>
          <p:cNvSpPr txBox="1">
            <a:spLocks/>
          </p:cNvSpPr>
          <p:nvPr/>
        </p:nvSpPr>
        <p:spPr>
          <a:xfrm>
            <a:off x="466528" y="923114"/>
            <a:ext cx="8229600" cy="54179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sz="2400" dirty="0">
                <a:solidFill>
                  <a:schemeClr val="tx1"/>
                </a:solidFill>
              </a:rPr>
              <a:t>Expedited Coverage for Current Hospitalization</a:t>
            </a:r>
          </a:p>
        </p:txBody>
      </p:sp>
      <p:sp>
        <p:nvSpPr>
          <p:cNvPr id="7" name="Content Placeholder 2">
            <a:extLst>
              <a:ext uri="{FF2B5EF4-FFF2-40B4-BE49-F238E27FC236}">
                <a16:creationId xmlns:a16="http://schemas.microsoft.com/office/drawing/2014/main" id="{00CB96AD-FE89-41E4-8128-A254A6B9080A}"/>
              </a:ext>
            </a:extLst>
          </p:cNvPr>
          <p:cNvSpPr txBox="1">
            <a:spLocks/>
          </p:cNvSpPr>
          <p:nvPr/>
        </p:nvSpPr>
        <p:spPr>
          <a:xfrm>
            <a:off x="606487" y="1589403"/>
            <a:ext cx="8229600" cy="4525966"/>
          </a:xfrm>
          <a:prstGeom prst="rect">
            <a:avLst/>
          </a:prstGeom>
        </p:spPr>
        <p:txBody>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91438" indent="-91438">
              <a:lnSpc>
                <a:spcPct val="90000"/>
              </a:lnSpc>
              <a:spcBef>
                <a:spcPts val="1200"/>
              </a:spcBef>
              <a:buClr>
                <a:srgbClr val="E48312"/>
              </a:buClr>
              <a:buSzPct val="100000"/>
              <a:buFont typeface="Calibri"/>
              <a:buChar char=" "/>
              <a:defRPr sz="2000">
                <a:solidFill>
                  <a:srgbClr val="404040"/>
                </a:solidFill>
              </a:defRPr>
            </a:pPr>
            <a:r>
              <a:rPr lang="en-US" sz="1800" dirty="0"/>
              <a:t>This option can be used if an inmate was unexpectedly hospitalized or is on his/her way to the hospital. </a:t>
            </a:r>
          </a:p>
          <a:p>
            <a:pPr marL="91438" indent="-91438">
              <a:lnSpc>
                <a:spcPct val="90000"/>
              </a:lnSpc>
              <a:spcBef>
                <a:spcPts val="1200"/>
              </a:spcBef>
              <a:buClr>
                <a:srgbClr val="E48312"/>
              </a:buClr>
              <a:buSzPct val="100000"/>
              <a:buFont typeface="Calibri"/>
              <a:buChar char=" "/>
              <a:defRPr sz="2000">
                <a:solidFill>
                  <a:srgbClr val="404040"/>
                </a:solidFill>
              </a:defRPr>
            </a:pPr>
            <a:r>
              <a:rPr lang="en-US" sz="1800" dirty="0"/>
              <a:t>An expedited application request would be appropriate, per DMAS, for </a:t>
            </a:r>
            <a:r>
              <a:rPr lang="en-US" sz="1800" i="1" dirty="0"/>
              <a:t>an individual not currently enrolled who has an unforeseen and eminent hospitalization</a:t>
            </a:r>
            <a:r>
              <a:rPr lang="en-US" sz="1800" dirty="0"/>
              <a:t>. </a:t>
            </a:r>
          </a:p>
          <a:p>
            <a:pPr marL="91438" indent="-91438">
              <a:lnSpc>
                <a:spcPct val="90000"/>
              </a:lnSpc>
              <a:spcBef>
                <a:spcPts val="1200"/>
              </a:spcBef>
              <a:buClr>
                <a:srgbClr val="E48312"/>
              </a:buClr>
              <a:buSzPct val="100000"/>
              <a:buFont typeface="Calibri"/>
              <a:buChar char=" "/>
              <a:defRPr sz="2000">
                <a:solidFill>
                  <a:srgbClr val="404040"/>
                </a:solidFill>
              </a:defRPr>
            </a:pPr>
            <a:r>
              <a:rPr lang="en-US" sz="1800" dirty="0"/>
              <a:t>There will be two different scenarios: (</a:t>
            </a:r>
            <a:r>
              <a:rPr lang="en-US" sz="1800" dirty="0" err="1"/>
              <a:t>i</a:t>
            </a:r>
            <a:r>
              <a:rPr lang="en-US" sz="1800" dirty="0"/>
              <a:t>) those who can apply before going to the hospital, and (ii) those who cannot apply before going to the hospital and need to apply while in the hospital. </a:t>
            </a:r>
          </a:p>
          <a:p>
            <a:pPr marL="91438" indent="-91438">
              <a:lnSpc>
                <a:spcPct val="90000"/>
              </a:lnSpc>
              <a:spcBef>
                <a:spcPts val="1200"/>
              </a:spcBef>
              <a:buClr>
                <a:srgbClr val="E48312"/>
              </a:buClr>
              <a:buSzPct val="100000"/>
              <a:buFont typeface="Calibri"/>
              <a:buChar char=" "/>
              <a:defRPr sz="2000">
                <a:solidFill>
                  <a:srgbClr val="404040"/>
                </a:solidFill>
              </a:defRPr>
            </a:pPr>
            <a:r>
              <a:rPr lang="en-US" sz="1800" dirty="0"/>
              <a:t>Call CVIU at </a:t>
            </a:r>
            <a:r>
              <a:rPr lang="en-US" sz="1800" b="1" dirty="0"/>
              <a:t>833-818-8752</a:t>
            </a:r>
            <a:r>
              <a:rPr lang="en-US" sz="1800" dirty="0"/>
              <a:t> and request the </a:t>
            </a:r>
            <a:r>
              <a:rPr lang="en-US" sz="1800" b="1" u="sng" dirty="0"/>
              <a:t>Expedited Path </a:t>
            </a:r>
            <a:r>
              <a:rPr lang="en-US" sz="1800" dirty="0"/>
              <a:t>for an expedited application. CVIU is committed to processing these applications within 2 business days. (CVIU hours: 8-7 pm M-F) If CVIU is missing information, they will send out a Verification Check List (VCL).</a:t>
            </a:r>
          </a:p>
          <a:p>
            <a:pPr marL="91438" indent="-91438">
              <a:lnSpc>
                <a:spcPct val="90000"/>
              </a:lnSpc>
              <a:spcBef>
                <a:spcPts val="1200"/>
              </a:spcBef>
              <a:buClr>
                <a:srgbClr val="E48312"/>
              </a:buClr>
              <a:buSzPct val="100000"/>
              <a:buFont typeface="Calibri"/>
              <a:buChar char=" "/>
              <a:defRPr sz="2000">
                <a:solidFill>
                  <a:srgbClr val="404040"/>
                </a:solidFill>
              </a:defRPr>
            </a:pPr>
            <a:r>
              <a:rPr lang="en-US" sz="1800" dirty="0"/>
              <a:t>Hospital staff or a jail representative will need to assist with obtaining the inmate’s consent to apply.</a:t>
            </a:r>
          </a:p>
          <a:p>
            <a:pPr marL="91438" indent="-91438">
              <a:lnSpc>
                <a:spcPct val="90000"/>
              </a:lnSpc>
              <a:spcBef>
                <a:spcPts val="1200"/>
              </a:spcBef>
              <a:buClr>
                <a:srgbClr val="E48312"/>
              </a:buClr>
              <a:buSzPct val="100000"/>
              <a:buFont typeface="Calibri"/>
              <a:buChar char=" "/>
              <a:defRPr sz="2000">
                <a:solidFill>
                  <a:srgbClr val="404040"/>
                </a:solidFill>
              </a:defRPr>
            </a:pPr>
            <a:r>
              <a:rPr lang="en-US" sz="1800" b="1" dirty="0"/>
              <a:t>Hospital Financial Assistance staff are typically the best options for this. </a:t>
            </a:r>
          </a:p>
        </p:txBody>
      </p:sp>
      <p:sp>
        <p:nvSpPr>
          <p:cNvPr id="8" name="Slide Number Placeholder 1">
            <a:extLst>
              <a:ext uri="{FF2B5EF4-FFF2-40B4-BE49-F238E27FC236}">
                <a16:creationId xmlns:a16="http://schemas.microsoft.com/office/drawing/2014/main" id="{95A9ADFC-62AA-6646-AAAE-40A57E1A70C6}"/>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25</a:t>
            </a:fld>
            <a:endParaRPr lang="en-US"/>
          </a:p>
        </p:txBody>
      </p:sp>
    </p:spTree>
    <p:extLst>
      <p:ext uri="{BB962C8B-B14F-4D97-AF65-F5344CB8AC3E}">
        <p14:creationId xmlns:p14="http://schemas.microsoft.com/office/powerpoint/2010/main" val="405201654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Important Information &amp; FAQs</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6" name="Title 1">
            <a:extLst>
              <a:ext uri="{FF2B5EF4-FFF2-40B4-BE49-F238E27FC236}">
                <a16:creationId xmlns:a16="http://schemas.microsoft.com/office/drawing/2014/main" id="{1C735F42-37FC-475B-904E-DFA658AD7535}"/>
              </a:ext>
            </a:extLst>
          </p:cNvPr>
          <p:cNvSpPr txBox="1">
            <a:spLocks/>
          </p:cNvSpPr>
          <p:nvPr/>
        </p:nvSpPr>
        <p:spPr>
          <a:xfrm>
            <a:off x="466528" y="923114"/>
            <a:ext cx="8229600" cy="54179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sz="2400" dirty="0">
                <a:solidFill>
                  <a:schemeClr val="tx1"/>
                </a:solidFill>
              </a:rPr>
              <a:t>Work Release</a:t>
            </a:r>
          </a:p>
        </p:txBody>
      </p:sp>
      <p:sp>
        <p:nvSpPr>
          <p:cNvPr id="7" name="Content Placeholder 2">
            <a:extLst>
              <a:ext uri="{FF2B5EF4-FFF2-40B4-BE49-F238E27FC236}">
                <a16:creationId xmlns:a16="http://schemas.microsoft.com/office/drawing/2014/main" id="{00CB96AD-FE89-41E4-8128-A254A6B9080A}"/>
              </a:ext>
            </a:extLst>
          </p:cNvPr>
          <p:cNvSpPr txBox="1">
            <a:spLocks/>
          </p:cNvSpPr>
          <p:nvPr/>
        </p:nvSpPr>
        <p:spPr>
          <a:xfrm>
            <a:off x="606487" y="1589403"/>
            <a:ext cx="8229600" cy="4525966"/>
          </a:xfrm>
          <a:prstGeom prst="rect">
            <a:avLst/>
          </a:prstGeom>
        </p:spPr>
        <p:txBody>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r>
              <a:rPr lang="en-US" sz="1800" dirty="0">
                <a:latin typeface="Corbel" panose="020B0503020204020204" pitchFamily="34" charset="0"/>
              </a:rPr>
              <a:t>If the inmate leaves the facility to work but still resides at the jail (i.e., returns to the jail after working each day), he or she can maintain inmate Medicaid status. </a:t>
            </a:r>
          </a:p>
          <a:p>
            <a:r>
              <a:rPr lang="en-US" sz="1800" dirty="0">
                <a:latin typeface="Corbel" panose="020B0503020204020204" pitchFamily="34" charset="0"/>
              </a:rPr>
              <a:t>The inmate’s earnings, however, will be counted as income and his application should be updated with the CVIU to report new earnings. </a:t>
            </a:r>
          </a:p>
          <a:p>
            <a:r>
              <a:rPr lang="en-US" sz="1800" dirty="0">
                <a:latin typeface="Corbel" panose="020B0503020204020204" pitchFamily="34" charset="0"/>
              </a:rPr>
              <a:t>This may end Medicaid coverage for some since their income could exceed the maximum allowed amount of $17,237 for an individual.</a:t>
            </a:r>
          </a:p>
        </p:txBody>
      </p:sp>
      <p:sp>
        <p:nvSpPr>
          <p:cNvPr id="8" name="Slide Number Placeholder 1">
            <a:extLst>
              <a:ext uri="{FF2B5EF4-FFF2-40B4-BE49-F238E27FC236}">
                <a16:creationId xmlns:a16="http://schemas.microsoft.com/office/drawing/2014/main" id="{FD36FABB-AA56-5A47-8E1B-1CBB7FF2E94B}"/>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26</a:t>
            </a:fld>
            <a:endParaRPr lang="en-US"/>
          </a:p>
        </p:txBody>
      </p:sp>
    </p:spTree>
    <p:extLst>
      <p:ext uri="{BB962C8B-B14F-4D97-AF65-F5344CB8AC3E}">
        <p14:creationId xmlns:p14="http://schemas.microsoft.com/office/powerpoint/2010/main" val="270319493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Important Information &amp; FAQs</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7" name="Content Placeholder 2">
            <a:extLst>
              <a:ext uri="{FF2B5EF4-FFF2-40B4-BE49-F238E27FC236}">
                <a16:creationId xmlns:a16="http://schemas.microsoft.com/office/drawing/2014/main" id="{00CB96AD-FE89-41E4-8128-A254A6B9080A}"/>
              </a:ext>
            </a:extLst>
          </p:cNvPr>
          <p:cNvSpPr txBox="1">
            <a:spLocks/>
          </p:cNvSpPr>
          <p:nvPr/>
        </p:nvSpPr>
        <p:spPr>
          <a:xfrm>
            <a:off x="531845" y="1166017"/>
            <a:ext cx="5909588" cy="4525966"/>
          </a:xfrm>
          <a:prstGeom prst="rect">
            <a:avLst/>
          </a:prstGeom>
        </p:spPr>
        <p:txBody>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226897" indent="-453795" defTabSz="886967">
              <a:lnSpc>
                <a:spcPct val="64800"/>
              </a:lnSpc>
              <a:spcBef>
                <a:spcPts val="300"/>
              </a:spcBef>
              <a:buSzTx/>
              <a:buNone/>
              <a:defRPr sz="2000">
                <a:solidFill>
                  <a:srgbClr val="404040"/>
                </a:solidFill>
              </a:defRPr>
            </a:pPr>
            <a:r>
              <a:rPr lang="en-US" sz="2400" b="1" dirty="0"/>
              <a:t>Medicare:</a:t>
            </a:r>
          </a:p>
          <a:p>
            <a:pPr marL="226897" indent="-453795" defTabSz="886967">
              <a:lnSpc>
                <a:spcPct val="64800"/>
              </a:lnSpc>
              <a:spcBef>
                <a:spcPts val="300"/>
              </a:spcBef>
              <a:buSzTx/>
              <a:buNone/>
              <a:defRPr sz="2000">
                <a:solidFill>
                  <a:srgbClr val="404040"/>
                </a:solidFill>
              </a:defRPr>
            </a:pPr>
            <a:endParaRPr lang="en-US" sz="400" b="1" dirty="0">
              <a:latin typeface="Corbel" panose="020B0503020204020204" pitchFamily="34" charset="0"/>
            </a:endParaRPr>
          </a:p>
          <a:p>
            <a:pPr marL="55777" indent="-55777" defTabSz="557784">
              <a:lnSpc>
                <a:spcPct val="72000"/>
              </a:lnSpc>
              <a:buClr>
                <a:srgbClr val="E48312"/>
              </a:buClr>
              <a:buSzPct val="100000"/>
              <a:buFont typeface="Calibri"/>
              <a:buChar char=" "/>
              <a:defRPr sz="1525">
                <a:solidFill>
                  <a:srgbClr val="404040"/>
                </a:solidFill>
              </a:defRPr>
            </a:pPr>
            <a:r>
              <a:rPr lang="en-US" sz="2400" dirty="0">
                <a:solidFill>
                  <a:srgbClr val="404040"/>
                </a:solidFill>
              </a:rPr>
              <a:t>Individuals with Medicare in jail could also be eligible for Medicaid as an “Aged, Blind, Disabled” enrollee. Medicaid can pay for an inpatient stay for these individuals.</a:t>
            </a:r>
          </a:p>
          <a:p>
            <a:pPr marL="226897" indent="-453795" defTabSz="886967">
              <a:lnSpc>
                <a:spcPct val="64800"/>
              </a:lnSpc>
              <a:spcBef>
                <a:spcPts val="300"/>
              </a:spcBef>
              <a:buSzTx/>
              <a:buNone/>
              <a:defRPr sz="2000">
                <a:solidFill>
                  <a:srgbClr val="404040"/>
                </a:solidFill>
              </a:defRPr>
            </a:pPr>
            <a:endParaRPr lang="en-US" sz="2400" dirty="0"/>
          </a:p>
          <a:p>
            <a:pPr marL="226897" indent="-453795" defTabSz="886967">
              <a:lnSpc>
                <a:spcPct val="64800"/>
              </a:lnSpc>
              <a:spcBef>
                <a:spcPts val="300"/>
              </a:spcBef>
              <a:buSzTx/>
              <a:buNone/>
              <a:defRPr sz="2000">
                <a:solidFill>
                  <a:srgbClr val="404040"/>
                </a:solidFill>
              </a:defRPr>
            </a:pPr>
            <a:r>
              <a:rPr lang="en-US" sz="2400" b="1" dirty="0"/>
              <a:t>Aged, Blind, Disabled (ABD) Applications: </a:t>
            </a:r>
          </a:p>
          <a:p>
            <a:pPr marL="226897" indent="-453795" defTabSz="886967">
              <a:lnSpc>
                <a:spcPct val="64800"/>
              </a:lnSpc>
              <a:spcBef>
                <a:spcPts val="300"/>
              </a:spcBef>
              <a:buSzTx/>
              <a:buNone/>
              <a:defRPr sz="2000">
                <a:solidFill>
                  <a:srgbClr val="404040"/>
                </a:solidFill>
              </a:defRPr>
            </a:pPr>
            <a:endParaRPr lang="en-US" sz="400" b="1" dirty="0"/>
          </a:p>
          <a:p>
            <a:pPr marL="55777" indent="-55777" defTabSz="557784">
              <a:lnSpc>
                <a:spcPct val="72000"/>
              </a:lnSpc>
              <a:buClr>
                <a:srgbClr val="E48312"/>
              </a:buClr>
              <a:buSzPct val="100000"/>
              <a:buFont typeface="Calibri"/>
              <a:buChar char=" "/>
              <a:defRPr sz="1525">
                <a:solidFill>
                  <a:srgbClr val="404040"/>
                </a:solidFill>
              </a:defRPr>
            </a:pPr>
            <a:r>
              <a:rPr lang="en-US" sz="2400" dirty="0">
                <a:solidFill>
                  <a:srgbClr val="404040"/>
                </a:solidFill>
              </a:rPr>
              <a:t>These applications require verification of financial resources (e.g., bank accounts). Inmates may list a family member or friend who can access this information as an “Authorized Representative.” This will allow CVIU staff to obtain this information from them.  </a:t>
            </a:r>
          </a:p>
          <a:p>
            <a:pPr marL="0" indent="0">
              <a:buNone/>
            </a:pPr>
            <a:endParaRPr lang="en-US" sz="1800" dirty="0">
              <a:latin typeface="Corbel" panose="020B0503020204020204" pitchFamily="34" charset="0"/>
            </a:endParaRPr>
          </a:p>
        </p:txBody>
      </p:sp>
      <p:pic>
        <p:nvPicPr>
          <p:cNvPr id="8" name="e3f3cce3-2ccb-4812-9400-f48931c04135_1.f928292918590d54d070ab0e24db6a61.jpg" descr="e3f3cce3-2ccb-4812-9400-f48931c04135_1.f928292918590d54d070ab0e24db6a61.jpg">
            <a:extLst>
              <a:ext uri="{FF2B5EF4-FFF2-40B4-BE49-F238E27FC236}">
                <a16:creationId xmlns:a16="http://schemas.microsoft.com/office/drawing/2014/main" id="{97328B51-1109-4480-BACC-718392E2400D}"/>
              </a:ext>
            </a:extLst>
          </p:cNvPr>
          <p:cNvPicPr>
            <a:picLocks noChangeAspect="1"/>
          </p:cNvPicPr>
          <p:nvPr/>
        </p:nvPicPr>
        <p:blipFill>
          <a:blip r:embed="rId2">
            <a:alphaModFix amt="74555"/>
          </a:blip>
          <a:srcRect r="36663"/>
          <a:stretch>
            <a:fillRect/>
          </a:stretch>
        </p:blipFill>
        <p:spPr>
          <a:xfrm>
            <a:off x="6441433" y="982824"/>
            <a:ext cx="2702567" cy="5569373"/>
          </a:xfrm>
          <a:prstGeom prst="rect">
            <a:avLst/>
          </a:prstGeom>
          <a:ln w="12700">
            <a:miter lim="400000"/>
          </a:ln>
        </p:spPr>
      </p:pic>
      <p:sp>
        <p:nvSpPr>
          <p:cNvPr id="9" name="Slide Number Placeholder 1">
            <a:extLst>
              <a:ext uri="{FF2B5EF4-FFF2-40B4-BE49-F238E27FC236}">
                <a16:creationId xmlns:a16="http://schemas.microsoft.com/office/drawing/2014/main" id="{FE5E7101-ED92-3745-92A1-850E410E15DD}"/>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27</a:t>
            </a:fld>
            <a:endParaRPr lang="en-US"/>
          </a:p>
        </p:txBody>
      </p:sp>
    </p:spTree>
    <p:extLst>
      <p:ext uri="{BB962C8B-B14F-4D97-AF65-F5344CB8AC3E}">
        <p14:creationId xmlns:p14="http://schemas.microsoft.com/office/powerpoint/2010/main" val="347218137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Important Information &amp; FAQs</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7" name="Content Placeholder 2">
            <a:extLst>
              <a:ext uri="{FF2B5EF4-FFF2-40B4-BE49-F238E27FC236}">
                <a16:creationId xmlns:a16="http://schemas.microsoft.com/office/drawing/2014/main" id="{00CB96AD-FE89-41E4-8128-A254A6B9080A}"/>
              </a:ext>
            </a:extLst>
          </p:cNvPr>
          <p:cNvSpPr txBox="1">
            <a:spLocks/>
          </p:cNvSpPr>
          <p:nvPr/>
        </p:nvSpPr>
        <p:spPr>
          <a:xfrm>
            <a:off x="485190" y="1029565"/>
            <a:ext cx="8229600" cy="4873603"/>
          </a:xfrm>
          <a:prstGeom prst="rect">
            <a:avLst/>
          </a:prstGeom>
        </p:spPr>
        <p:txBody>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0" indent="0">
              <a:lnSpc>
                <a:spcPct val="90000"/>
              </a:lnSpc>
              <a:spcBef>
                <a:spcPts val="1200"/>
              </a:spcBef>
              <a:buClr>
                <a:srgbClr val="E48312"/>
              </a:buClr>
              <a:buSzPct val="100000"/>
              <a:buNone/>
              <a:defRPr sz="2000">
                <a:solidFill>
                  <a:srgbClr val="404040"/>
                </a:solidFill>
              </a:defRPr>
            </a:pPr>
            <a:endParaRPr lang="en-US" sz="1800" dirty="0"/>
          </a:p>
        </p:txBody>
      </p:sp>
      <p:sp>
        <p:nvSpPr>
          <p:cNvPr id="6" name="Slide Number Placeholder 1">
            <a:extLst>
              <a:ext uri="{FF2B5EF4-FFF2-40B4-BE49-F238E27FC236}">
                <a16:creationId xmlns:a16="http://schemas.microsoft.com/office/drawing/2014/main" id="{4D34AC94-5626-3B41-B617-49DC84144DD9}"/>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28</a:t>
            </a:fld>
            <a:endParaRPr lang="en-US"/>
          </a:p>
        </p:txBody>
      </p:sp>
      <p:sp>
        <p:nvSpPr>
          <p:cNvPr id="2" name="Rectangle 1">
            <a:extLst>
              <a:ext uri="{FF2B5EF4-FFF2-40B4-BE49-F238E27FC236}">
                <a16:creationId xmlns:a16="http://schemas.microsoft.com/office/drawing/2014/main" id="{A2BBB369-E3E3-467F-9B0E-3FB849F2223C}"/>
              </a:ext>
            </a:extLst>
          </p:cNvPr>
          <p:cNvSpPr/>
          <p:nvPr/>
        </p:nvSpPr>
        <p:spPr>
          <a:xfrm>
            <a:off x="605522" y="1469163"/>
            <a:ext cx="8077227" cy="4862870"/>
          </a:xfrm>
          <a:prstGeom prst="rect">
            <a:avLst/>
          </a:prstGeom>
        </p:spPr>
        <p:txBody>
          <a:bodyPr wrap="square">
            <a:spAutoFit/>
          </a:bodyPr>
          <a:lstStyle/>
          <a:p>
            <a:r>
              <a:rPr lang="en-US" dirty="0">
                <a:latin typeface="Corbel" panose="020B0503020204020204" pitchFamily="34" charset="0"/>
              </a:rPr>
              <a:t>Individuals who meet the requirements for full Medicaid coverage but who do not meet citizenship requirements may be eligible for Medicaid coverage of limited emergency treatment.  </a:t>
            </a:r>
          </a:p>
          <a:p>
            <a:endParaRPr lang="en-US" dirty="0">
              <a:latin typeface="Corbel" panose="020B0503020204020204" pitchFamily="34" charset="0"/>
            </a:endParaRPr>
          </a:p>
          <a:p>
            <a:r>
              <a:rPr lang="en-US" dirty="0">
                <a:latin typeface="Corbel" panose="020B0503020204020204" pitchFamily="34" charset="0"/>
              </a:rPr>
              <a:t>Follow the same application process as with Standard Applications. DMAS’ Division of Program Operations will review the medical evidence for a determination of the medical emergency and the duration of the emergency services certification period. </a:t>
            </a:r>
          </a:p>
          <a:p>
            <a:endParaRPr lang="en-US" dirty="0">
              <a:latin typeface="Corbel" panose="020B0503020204020204" pitchFamily="34" charset="0"/>
            </a:endParaRPr>
          </a:p>
          <a:p>
            <a:r>
              <a:rPr lang="en-US" dirty="0">
                <a:latin typeface="Corbel" panose="020B0503020204020204" pitchFamily="34" charset="0"/>
              </a:rPr>
              <a:t>Below is the information the CVIU will need from the hospital or treating physician (for each period of service):</a:t>
            </a:r>
          </a:p>
          <a:p>
            <a:pPr marL="285750" lvl="4" indent="-285750">
              <a:buFont typeface="Arial" panose="020B0604020202020204" pitchFamily="34" charset="0"/>
              <a:buChar char="•"/>
            </a:pPr>
            <a:r>
              <a:rPr lang="en-US" sz="1600" dirty="0">
                <a:latin typeface="Corbel" panose="020B0503020204020204" pitchFamily="34" charset="0"/>
              </a:rPr>
              <a:t>On the Emergency Medical Certification Form, specify the exact dates of service requested. Ask for a phone number where the person can be reached. </a:t>
            </a:r>
          </a:p>
          <a:p>
            <a:pPr marL="285750" lvl="3" indent="-285750">
              <a:buFont typeface="Arial" panose="020B0604020202020204" pitchFamily="34" charset="0"/>
              <a:buChar char="•"/>
            </a:pPr>
            <a:r>
              <a:rPr lang="en-US" sz="1600" dirty="0">
                <a:latin typeface="Corbel" panose="020B0503020204020204" pitchFamily="34" charset="0"/>
              </a:rPr>
              <a:t>Emergency room record, admission (admit) orders, history and physical, MD notes. discharge summary, operative notes; </a:t>
            </a:r>
          </a:p>
          <a:p>
            <a:pPr marL="285750" lvl="3" indent="-285750">
              <a:buFont typeface="Arial" panose="020B0604020202020204" pitchFamily="34" charset="0"/>
              <a:buChar char="•"/>
            </a:pPr>
            <a:r>
              <a:rPr lang="en-US" sz="1600" dirty="0">
                <a:latin typeface="Corbel" panose="020B0503020204020204" pitchFamily="34" charset="0"/>
              </a:rPr>
              <a:t>Operative consent form; </a:t>
            </a:r>
          </a:p>
          <a:p>
            <a:pPr marL="285750" lvl="3" indent="-285750">
              <a:buFont typeface="Arial" panose="020B0604020202020204" pitchFamily="34" charset="0"/>
              <a:buChar char="•"/>
            </a:pPr>
            <a:r>
              <a:rPr lang="en-US" sz="1600" dirty="0">
                <a:latin typeface="Corbel" panose="020B0503020204020204" pitchFamily="34" charset="0"/>
              </a:rPr>
              <a:t>Pre-operative evaluation; </a:t>
            </a:r>
          </a:p>
          <a:p>
            <a:pPr marL="285750" lvl="3" indent="-285750">
              <a:buFont typeface="Arial" panose="020B0604020202020204" pitchFamily="34" charset="0"/>
              <a:buChar char="•"/>
            </a:pPr>
            <a:r>
              <a:rPr lang="en-US" sz="1600" dirty="0">
                <a:latin typeface="Corbel" panose="020B0503020204020204" pitchFamily="34" charset="0"/>
              </a:rPr>
              <a:t>Labor and delivery notes, if pregnancy related; and </a:t>
            </a:r>
          </a:p>
          <a:p>
            <a:pPr marL="285750" lvl="3" indent="-285750">
              <a:buFont typeface="Arial" panose="020B0604020202020204" pitchFamily="34" charset="0"/>
              <a:buChar char="•"/>
            </a:pPr>
            <a:r>
              <a:rPr lang="en-US" sz="1600" dirty="0">
                <a:latin typeface="Corbel" panose="020B0503020204020204" pitchFamily="34" charset="0"/>
              </a:rPr>
              <a:t>Dates of service – admission date/discharge date.</a:t>
            </a:r>
            <a:endParaRPr lang="en-US" dirty="0">
              <a:latin typeface="Corbel" panose="020B0503020204020204" pitchFamily="34" charset="0"/>
            </a:endParaRPr>
          </a:p>
        </p:txBody>
      </p:sp>
      <p:sp>
        <p:nvSpPr>
          <p:cNvPr id="8" name="Title 5">
            <a:extLst>
              <a:ext uri="{FF2B5EF4-FFF2-40B4-BE49-F238E27FC236}">
                <a16:creationId xmlns:a16="http://schemas.microsoft.com/office/drawing/2014/main" id="{06E2F9E7-FCB4-4AFB-91B8-7A804F82A0F0}"/>
              </a:ext>
            </a:extLst>
          </p:cNvPr>
          <p:cNvSpPr txBox="1">
            <a:spLocks/>
          </p:cNvSpPr>
          <p:nvPr/>
        </p:nvSpPr>
        <p:spPr>
          <a:xfrm>
            <a:off x="626378" y="678466"/>
            <a:ext cx="8229600" cy="71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sz="3200" dirty="0"/>
              <a:t>Emergency Coverage for Non-Citizens</a:t>
            </a:r>
          </a:p>
        </p:txBody>
      </p:sp>
    </p:spTree>
    <p:extLst>
      <p:ext uri="{BB962C8B-B14F-4D97-AF65-F5344CB8AC3E}">
        <p14:creationId xmlns:p14="http://schemas.microsoft.com/office/powerpoint/2010/main" val="409483501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41EFE-AD23-4E0A-A239-5B31BBB3BE64}"/>
              </a:ext>
            </a:extLst>
          </p:cNvPr>
          <p:cNvSpPr>
            <a:spLocks noGrp="1"/>
          </p:cNvSpPr>
          <p:nvPr>
            <p:ph type="sldNum" sz="quarter" idx="2"/>
          </p:nvPr>
        </p:nvSpPr>
        <p:spPr/>
        <p:txBody>
          <a:bodyPr/>
          <a:lstStyle/>
          <a:p>
            <a:fld id="{86CB4B4D-7CA3-9044-876B-883B54F8677D}" type="slidenum">
              <a:rPr lang="en-US" smtClean="0"/>
              <a:t>29</a:t>
            </a:fld>
            <a:endParaRPr lang="en-US"/>
          </a:p>
        </p:txBody>
      </p:sp>
      <p:sp>
        <p:nvSpPr>
          <p:cNvPr id="3" name="Rectangle 2">
            <a:extLst>
              <a:ext uri="{FF2B5EF4-FFF2-40B4-BE49-F238E27FC236}">
                <a16:creationId xmlns:a16="http://schemas.microsoft.com/office/drawing/2014/main" id="{847A243A-68B9-41A4-A6F5-7290FEE8B679}"/>
              </a:ext>
            </a:extLst>
          </p:cNvPr>
          <p:cNvSpPr/>
          <p:nvPr/>
        </p:nvSpPr>
        <p:spPr>
          <a:xfrm>
            <a:off x="775982" y="2338839"/>
            <a:ext cx="7592036" cy="2585323"/>
          </a:xfrm>
          <a:prstGeom prst="rect">
            <a:avLst/>
          </a:prstGeom>
        </p:spPr>
        <p:txBody>
          <a:bodyPr wrap="square">
            <a:spAutoFit/>
          </a:bodyPr>
          <a:lstStyle/>
          <a:p>
            <a:pPr marL="285750" indent="-285750">
              <a:buFont typeface="Arial" panose="020B0604020202020204" pitchFamily="34" charset="0"/>
              <a:buChar char="•"/>
            </a:pPr>
            <a:r>
              <a:rPr lang="en-US" dirty="0">
                <a:latin typeface="Corbel" panose="020B0503020204020204" pitchFamily="34" charset="0"/>
              </a:rPr>
              <a:t>The CVIU will send the emergency treatment verification to DMAS for review. If approved, DMAS will provide the certification for Medicaid payment for emergency services and coverage begin and end dates.</a:t>
            </a:r>
          </a:p>
          <a:p>
            <a:r>
              <a:rPr lang="en-US" dirty="0">
                <a:latin typeface="Corbel" panose="020B0503020204020204" pitchFamily="34" charset="0"/>
              </a:rPr>
              <a:t> </a:t>
            </a:r>
          </a:p>
          <a:p>
            <a:pPr marL="285750" indent="-285750">
              <a:buFont typeface="Arial" panose="020B0604020202020204" pitchFamily="34" charset="0"/>
              <a:buChar char="•"/>
            </a:pPr>
            <a:r>
              <a:rPr lang="en-US" dirty="0">
                <a:latin typeface="Corbel" panose="020B0503020204020204" pitchFamily="34" charset="0"/>
              </a:rPr>
              <a:t>Once an eligibility period is established, additional requests for coverage of emergency services within 6 months will not require a new Medicaid application. However, each request for Medicaid coverage of an emergency treatment requires a new, separate certification and a review of the alien’s income and resources and any change in situation that the alien reports.</a:t>
            </a:r>
          </a:p>
        </p:txBody>
      </p:sp>
      <p:sp>
        <p:nvSpPr>
          <p:cNvPr id="4" name="Rectangle 3">
            <a:extLst>
              <a:ext uri="{FF2B5EF4-FFF2-40B4-BE49-F238E27FC236}">
                <a16:creationId xmlns:a16="http://schemas.microsoft.com/office/drawing/2014/main" id="{4B107FB9-86A1-4AFB-B2A5-0A949B3E4A67}"/>
              </a:ext>
            </a:extLst>
          </p:cNvPr>
          <p:cNvSpPr/>
          <p:nvPr/>
        </p:nvSpPr>
        <p:spPr>
          <a:xfrm>
            <a:off x="1233489" y="859066"/>
            <a:ext cx="6991016" cy="1077218"/>
          </a:xfrm>
          <a:prstGeom prst="rect">
            <a:avLst/>
          </a:prstGeom>
        </p:spPr>
        <p:txBody>
          <a:bodyPr wrap="none">
            <a:spAutoFit/>
          </a:bodyPr>
          <a:lstStyle/>
          <a:p>
            <a:pPr hangingPunct="1"/>
            <a:r>
              <a:rPr lang="en-US" sz="3200" b="1" dirty="0">
                <a:solidFill>
                  <a:schemeClr val="accent4"/>
                </a:solidFill>
                <a:latin typeface="Corbel"/>
                <a:sym typeface="Corbel"/>
              </a:rPr>
              <a:t>Emergency Coverage for Non-Citizens </a:t>
            </a:r>
          </a:p>
          <a:p>
            <a:pPr algn="ctr" hangingPunct="1"/>
            <a:r>
              <a:rPr lang="en-US" sz="3200" b="1" dirty="0">
                <a:solidFill>
                  <a:schemeClr val="accent4"/>
                </a:solidFill>
                <a:latin typeface="Corbel"/>
                <a:sym typeface="Corbel"/>
              </a:rPr>
              <a:t>(continued)</a:t>
            </a:r>
          </a:p>
        </p:txBody>
      </p:sp>
      <p:sp>
        <p:nvSpPr>
          <p:cNvPr id="5" name="Title 1">
            <a:extLst>
              <a:ext uri="{FF2B5EF4-FFF2-40B4-BE49-F238E27FC236}">
                <a16:creationId xmlns:a16="http://schemas.microsoft.com/office/drawing/2014/main" id="{908193EC-842A-4DB8-987E-0AE290746865}"/>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Important Information &amp; FAQs</a:t>
            </a:r>
          </a:p>
        </p:txBody>
      </p:sp>
    </p:spTree>
    <p:extLst>
      <p:ext uri="{BB962C8B-B14F-4D97-AF65-F5344CB8AC3E}">
        <p14:creationId xmlns:p14="http://schemas.microsoft.com/office/powerpoint/2010/main" val="103526319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ctangle 4"/>
          <p:cNvSpPr/>
          <p:nvPr/>
        </p:nvSpPr>
        <p:spPr>
          <a:xfrm>
            <a:off x="-9264" y="2264494"/>
            <a:ext cx="4740675" cy="3639156"/>
          </a:xfrm>
          <a:prstGeom prst="rect">
            <a:avLst/>
          </a:prstGeom>
          <a:solidFill>
            <a:srgbClr val="FFFFFF">
              <a:alpha val="75541"/>
            </a:srgbClr>
          </a:solidFill>
          <a:ln w="12700">
            <a:miter lim="400000"/>
          </a:ln>
        </p:spPr>
        <p:txBody>
          <a:bodyPr lIns="45718" tIns="45718" rIns="45718" bIns="45718" anchor="ctr"/>
          <a:lstStyle/>
          <a:p>
            <a:pPr algn="ctr" defTabSz="457200">
              <a:spcBef>
                <a:spcPts val="300"/>
              </a:spcBef>
              <a:defRPr sz="5000" b="1">
                <a:solidFill>
                  <a:srgbClr val="FFFFFF"/>
                </a:solidFill>
                <a:latin typeface="Corbel"/>
                <a:ea typeface="Corbel"/>
                <a:cs typeface="Corbel"/>
                <a:sym typeface="Corbel"/>
              </a:defRPr>
            </a:pPr>
            <a:endParaRPr/>
          </a:p>
        </p:txBody>
      </p:sp>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a:solidFill>
                  <a:schemeClr val="tx1"/>
                </a:solidFill>
              </a:rPr>
              <a:t>Medicaid’s Importance to Jails</a:t>
            </a:r>
            <a:endParaRPr lang="en-US" dirty="0">
              <a:solidFill>
                <a:schemeClr val="tx1"/>
              </a:solidFill>
            </a:endParaRPr>
          </a:p>
        </p:txBody>
      </p:sp>
      <p:sp>
        <p:nvSpPr>
          <p:cNvPr id="5" name="Title 5">
            <a:extLst>
              <a:ext uri="{FF2B5EF4-FFF2-40B4-BE49-F238E27FC236}">
                <a16:creationId xmlns:a16="http://schemas.microsoft.com/office/drawing/2014/main" id="{54FA7BC5-A150-4404-A2FB-0F3A77FBD100}"/>
              </a:ext>
            </a:extLst>
          </p:cNvPr>
          <p:cNvSpPr txBox="1"/>
          <p:nvPr/>
        </p:nvSpPr>
        <p:spPr>
          <a:xfrm>
            <a:off x="244631" y="1604144"/>
            <a:ext cx="2184402" cy="1641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defTabSz="457200">
              <a:defRPr sz="4000">
                <a:solidFill>
                  <a:schemeClr val="accent2">
                    <a:hueOff val="5830906"/>
                    <a:satOff val="14244"/>
                    <a:lumOff val="-4509"/>
                  </a:schemeClr>
                </a:solidFill>
                <a:latin typeface="Webdings"/>
                <a:ea typeface="Webdings"/>
                <a:cs typeface="Webdings"/>
                <a:sym typeface="Webdings"/>
              </a:defRPr>
            </a:pPr>
            <a:r>
              <a:rPr dirty="0"/>
              <a:t></a:t>
            </a:r>
            <a:endParaRPr dirty="0">
              <a:solidFill>
                <a:srgbClr val="D43C67"/>
              </a:solidFill>
            </a:endParaRPr>
          </a:p>
          <a:p>
            <a:pPr algn="ctr" defTabSz="457200">
              <a:defRPr sz="2400" b="1">
                <a:solidFill>
                  <a:srgbClr val="404040"/>
                </a:solidFill>
                <a:latin typeface="Corbel"/>
                <a:ea typeface="Corbel"/>
                <a:cs typeface="Corbel"/>
                <a:sym typeface="Corbel"/>
              </a:defRPr>
            </a:pPr>
            <a:r>
              <a:rPr dirty="0"/>
              <a:t>Lower Hospitalization Costs for Jails</a:t>
            </a:r>
          </a:p>
        </p:txBody>
      </p:sp>
      <p:sp>
        <p:nvSpPr>
          <p:cNvPr id="6" name="Title 5">
            <a:extLst>
              <a:ext uri="{FF2B5EF4-FFF2-40B4-BE49-F238E27FC236}">
                <a16:creationId xmlns:a16="http://schemas.microsoft.com/office/drawing/2014/main" id="{284596EA-6CE0-44F6-8175-771292AA73CF}"/>
              </a:ext>
            </a:extLst>
          </p:cNvPr>
          <p:cNvSpPr txBox="1"/>
          <p:nvPr/>
        </p:nvSpPr>
        <p:spPr>
          <a:xfrm>
            <a:off x="244631" y="3719807"/>
            <a:ext cx="2184402" cy="20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defTabSz="457200">
              <a:defRPr sz="4000">
                <a:solidFill>
                  <a:schemeClr val="accent2">
                    <a:hueOff val="5830906"/>
                    <a:satOff val="14244"/>
                    <a:lumOff val="-4509"/>
                  </a:schemeClr>
                </a:solidFill>
                <a:latin typeface="Webdings"/>
                <a:ea typeface="Webdings"/>
                <a:cs typeface="Webdings"/>
                <a:sym typeface="Webdings"/>
              </a:defRPr>
            </a:pPr>
            <a:r>
              <a:t></a:t>
            </a:r>
            <a:endParaRPr sz="4400">
              <a:solidFill>
                <a:srgbClr val="8D4526"/>
              </a:solidFill>
            </a:endParaRPr>
          </a:p>
          <a:p>
            <a:pPr algn="ctr" defTabSz="457200">
              <a:defRPr sz="2400" b="1">
                <a:solidFill>
                  <a:srgbClr val="404040"/>
                </a:solidFill>
                <a:latin typeface="Corbel"/>
                <a:ea typeface="Corbel"/>
                <a:cs typeface="Corbel"/>
                <a:sym typeface="Corbel"/>
              </a:defRPr>
            </a:pPr>
            <a:r>
              <a:t>Support Reentry and Reduce Recidivism </a:t>
            </a:r>
          </a:p>
        </p:txBody>
      </p:sp>
      <p:sp>
        <p:nvSpPr>
          <p:cNvPr id="7" name="Rectangle 3">
            <a:extLst>
              <a:ext uri="{FF2B5EF4-FFF2-40B4-BE49-F238E27FC236}">
                <a16:creationId xmlns:a16="http://schemas.microsoft.com/office/drawing/2014/main" id="{DD22B6C3-6E12-4B3C-B16B-1546B5690787}"/>
              </a:ext>
            </a:extLst>
          </p:cNvPr>
          <p:cNvSpPr txBox="1"/>
          <p:nvPr/>
        </p:nvSpPr>
        <p:spPr>
          <a:xfrm>
            <a:off x="2745788" y="2009908"/>
            <a:ext cx="6153581" cy="3477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140367" lvl="4" indent="-140367" defTabSz="457200">
              <a:spcBef>
                <a:spcPts val="300"/>
              </a:spcBef>
              <a:buSzPct val="100000"/>
              <a:buChar char="•"/>
              <a:defRPr sz="2400">
                <a:latin typeface="Corbel"/>
                <a:ea typeface="Corbel"/>
                <a:cs typeface="Corbel"/>
                <a:sym typeface="Corbel"/>
              </a:defRPr>
            </a:pPr>
            <a:r>
              <a:rPr dirty="0"/>
              <a:t>Medicaid can pay for </a:t>
            </a:r>
            <a:r>
              <a:rPr u="sng" dirty="0"/>
              <a:t>inpatient hospital</a:t>
            </a:r>
            <a:r>
              <a:rPr dirty="0"/>
              <a:t> care when a Medicaid-enrolled </a:t>
            </a:r>
            <a:r>
              <a:rPr lang="en-US" dirty="0"/>
              <a:t>inmate</a:t>
            </a:r>
            <a:r>
              <a:rPr dirty="0"/>
              <a:t> is hospitalized or expected to be hospitalized for at least 24 hours.</a:t>
            </a:r>
            <a:endParaRPr sz="1400" dirty="0"/>
          </a:p>
          <a:p>
            <a:pPr marL="140367" indent="-140367" defTabSz="457200">
              <a:spcBef>
                <a:spcPts val="300"/>
              </a:spcBef>
              <a:buSzPct val="100000"/>
              <a:buChar char="•"/>
              <a:defRPr sz="1400">
                <a:latin typeface="Corbel"/>
                <a:ea typeface="Corbel"/>
                <a:cs typeface="Corbel"/>
                <a:sym typeface="Corbel"/>
              </a:defRPr>
            </a:pPr>
            <a:endParaRPr sz="1400" dirty="0"/>
          </a:p>
          <a:p>
            <a:pPr marL="140367" indent="-140367" defTabSz="457200">
              <a:spcBef>
                <a:spcPts val="300"/>
              </a:spcBef>
              <a:buSzPct val="100000"/>
              <a:buChar char="•"/>
              <a:defRPr sz="1400">
                <a:latin typeface="Corbel"/>
                <a:ea typeface="Corbel"/>
                <a:cs typeface="Corbel"/>
                <a:sym typeface="Corbel"/>
              </a:defRPr>
            </a:pPr>
            <a:endParaRPr lang="en-US" sz="1400" dirty="0"/>
          </a:p>
          <a:p>
            <a:pPr defTabSz="457200">
              <a:spcBef>
                <a:spcPts val="300"/>
              </a:spcBef>
              <a:buSzPct val="100000"/>
              <a:defRPr sz="1400">
                <a:latin typeface="Corbel"/>
                <a:ea typeface="Corbel"/>
                <a:cs typeface="Corbel"/>
                <a:sym typeface="Corbel"/>
              </a:defRPr>
            </a:pPr>
            <a:endParaRPr sz="1400" dirty="0"/>
          </a:p>
          <a:p>
            <a:pPr marL="140367" indent="-140367" defTabSz="457200">
              <a:spcBef>
                <a:spcPts val="300"/>
              </a:spcBef>
              <a:buSzPct val="100000"/>
              <a:buChar char="•"/>
              <a:defRPr sz="2400">
                <a:latin typeface="Corbel"/>
                <a:ea typeface="Corbel"/>
                <a:cs typeface="Corbel"/>
                <a:sym typeface="Corbel"/>
              </a:defRPr>
            </a:pPr>
            <a:r>
              <a:rPr dirty="0"/>
              <a:t>Reduce recidivism - especially for individuals with behavioral health or substance use disorder needs. </a:t>
            </a:r>
          </a:p>
        </p:txBody>
      </p:sp>
      <p:sp>
        <p:nvSpPr>
          <p:cNvPr id="8" name="Slide Number Placeholder 1">
            <a:extLst>
              <a:ext uri="{FF2B5EF4-FFF2-40B4-BE49-F238E27FC236}">
                <a16:creationId xmlns:a16="http://schemas.microsoft.com/office/drawing/2014/main" id="{3A64FEB8-F756-884E-B045-8BB0E85E2ED6}"/>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3</a:t>
            </a:fld>
            <a:endParaRPr lang="en-US"/>
          </a:p>
        </p:txBody>
      </p:sp>
    </p:spTree>
    <p:extLst>
      <p:ext uri="{BB962C8B-B14F-4D97-AF65-F5344CB8AC3E}">
        <p14:creationId xmlns:p14="http://schemas.microsoft.com/office/powerpoint/2010/main" val="419448034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Important Information &amp; FAQs</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7" name="Content Placeholder 2">
            <a:extLst>
              <a:ext uri="{FF2B5EF4-FFF2-40B4-BE49-F238E27FC236}">
                <a16:creationId xmlns:a16="http://schemas.microsoft.com/office/drawing/2014/main" id="{00CB96AD-FE89-41E4-8128-A254A6B9080A}"/>
              </a:ext>
            </a:extLst>
          </p:cNvPr>
          <p:cNvSpPr txBox="1">
            <a:spLocks/>
          </p:cNvSpPr>
          <p:nvPr/>
        </p:nvSpPr>
        <p:spPr>
          <a:xfrm>
            <a:off x="485190" y="1029565"/>
            <a:ext cx="8229600" cy="4873603"/>
          </a:xfrm>
          <a:prstGeom prst="rect">
            <a:avLst/>
          </a:prstGeom>
        </p:spPr>
        <p:txBody>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0" indent="0" defTabSz="878098">
              <a:lnSpc>
                <a:spcPct val="64800"/>
              </a:lnSpc>
              <a:spcBef>
                <a:spcPts val="1000"/>
              </a:spcBef>
              <a:buSzTx/>
              <a:buNone/>
              <a:defRPr sz="1979" b="1">
                <a:solidFill>
                  <a:srgbClr val="404040"/>
                </a:solidFill>
              </a:defRPr>
            </a:pPr>
            <a:r>
              <a:rPr lang="en-US" sz="2400" dirty="0">
                <a:latin typeface="Corbel" panose="020B0503020204020204" pitchFamily="34" charset="0"/>
              </a:rPr>
              <a:t>Unable to Participate on the Call due to Functional Limitations, but Willing to Apply:</a:t>
            </a:r>
          </a:p>
          <a:p>
            <a:pPr marL="0" indent="0" defTabSz="878098">
              <a:lnSpc>
                <a:spcPct val="64800"/>
              </a:lnSpc>
              <a:spcBef>
                <a:spcPts val="1000"/>
              </a:spcBef>
              <a:buSzTx/>
              <a:buNone/>
              <a:defRPr sz="1979" b="1">
                <a:solidFill>
                  <a:srgbClr val="404040"/>
                </a:solidFill>
              </a:defRPr>
            </a:pPr>
            <a:endParaRPr lang="en-US" sz="400" dirty="0">
              <a:latin typeface="Corbel" panose="020B0503020204020204" pitchFamily="34" charset="0"/>
            </a:endParaRPr>
          </a:p>
          <a:p>
            <a:pPr marL="654693" lvl="1" indent="-202065" defTabSz="878098">
              <a:lnSpc>
                <a:spcPct val="64800"/>
              </a:lnSpc>
              <a:spcBef>
                <a:spcPts val="200"/>
              </a:spcBef>
              <a:defRPr sz="1979">
                <a:solidFill>
                  <a:srgbClr val="404040"/>
                </a:solidFill>
              </a:defRPr>
            </a:pPr>
            <a:r>
              <a:rPr lang="en-US" sz="1800" dirty="0">
                <a:latin typeface="Corbel" panose="020B0503020204020204" pitchFamily="34" charset="0"/>
                <a:ea typeface="+mn-ea"/>
                <a:cs typeface="+mn-cs"/>
                <a:sym typeface="Calibri"/>
              </a:rPr>
              <a:t>The telephonic process is STRONGLY preferred but, the individual may apply through </a:t>
            </a:r>
            <a:r>
              <a:rPr lang="en-US" sz="1800" dirty="0" err="1">
                <a:latin typeface="Corbel" panose="020B0503020204020204" pitchFamily="34" charset="0"/>
                <a:ea typeface="+mn-ea"/>
                <a:cs typeface="+mn-cs"/>
                <a:sym typeface="Calibri"/>
              </a:rPr>
              <a:t>CommonHelp</a:t>
            </a:r>
            <a:r>
              <a:rPr lang="en-US" sz="1800" dirty="0">
                <a:latin typeface="Corbel" panose="020B0503020204020204" pitchFamily="34" charset="0"/>
                <a:ea typeface="+mn-ea"/>
                <a:cs typeface="+mn-cs"/>
                <a:sym typeface="Calibri"/>
              </a:rPr>
              <a:t> if the facility has internet access for inmates. They MUST identify that the individual is incarcerated on the application. (</a:t>
            </a:r>
            <a:r>
              <a:rPr lang="en-US" sz="1800" dirty="0">
                <a:latin typeface="Corbel" panose="020B0503020204020204" pitchFamily="34" charset="0"/>
                <a:ea typeface="+mn-ea"/>
                <a:cs typeface="+mn-cs"/>
                <a:sym typeface="Calibri"/>
                <a:hlinkClick r:id="rId2">
                  <a:extLst>
                    <a:ext uri="{A12FA001-AC4F-418D-AE19-62706E023703}">
                      <ahyp:hlinkClr xmlns:ahyp="http://schemas.microsoft.com/office/drawing/2018/hyperlinkcolor" val="tx"/>
                    </a:ext>
                  </a:extLst>
                </a:hlinkClick>
              </a:rPr>
              <a:t>http://www.commonhelp.virginia.gov/</a:t>
            </a:r>
            <a:r>
              <a:rPr lang="en-US" sz="1800" dirty="0">
                <a:latin typeface="Corbel" panose="020B0503020204020204" pitchFamily="34" charset="0"/>
                <a:ea typeface="+mn-ea"/>
                <a:cs typeface="+mn-cs"/>
                <a:sym typeface="Calibri"/>
              </a:rPr>
              <a:t>) </a:t>
            </a:r>
          </a:p>
          <a:p>
            <a:pPr marL="452628" lvl="1" indent="0" defTabSz="878098">
              <a:lnSpc>
                <a:spcPct val="64800"/>
              </a:lnSpc>
              <a:spcBef>
                <a:spcPts val="200"/>
              </a:spcBef>
              <a:buNone/>
              <a:defRPr sz="1979">
                <a:solidFill>
                  <a:srgbClr val="404040"/>
                </a:solidFill>
              </a:defRPr>
            </a:pPr>
            <a:r>
              <a:rPr lang="en-US" sz="1800" dirty="0">
                <a:latin typeface="Corbel" panose="020B0503020204020204" pitchFamily="34" charset="0"/>
                <a:ea typeface="+mn-ea"/>
                <a:cs typeface="+mn-cs"/>
                <a:sym typeface="Calibri"/>
              </a:rPr>
              <a:t> </a:t>
            </a:r>
          </a:p>
          <a:p>
            <a:pPr marL="654693" lvl="1" indent="-202065" defTabSz="878098">
              <a:lnSpc>
                <a:spcPct val="64800"/>
              </a:lnSpc>
              <a:spcBef>
                <a:spcPts val="200"/>
              </a:spcBef>
              <a:defRPr sz="1979">
                <a:solidFill>
                  <a:srgbClr val="404040"/>
                </a:solidFill>
              </a:defRPr>
            </a:pPr>
            <a:r>
              <a:rPr lang="en-US" sz="1800" dirty="0">
                <a:latin typeface="Corbel" panose="020B0503020204020204" pitchFamily="34" charset="0"/>
                <a:ea typeface="+mn-ea"/>
                <a:cs typeface="+mn-cs"/>
                <a:sym typeface="Calibri"/>
              </a:rPr>
              <a:t>If internet access is not an option, the inmate may fill out a paper application, sign, and have it faxed to 888-221-9402. Please indicate the application is for the “CVIU.” </a:t>
            </a:r>
          </a:p>
          <a:p>
            <a:pPr marL="654693" lvl="1" indent="-202065" defTabSz="878098">
              <a:lnSpc>
                <a:spcPct val="64800"/>
              </a:lnSpc>
              <a:spcBef>
                <a:spcPts val="200"/>
              </a:spcBef>
              <a:defRPr sz="1979">
                <a:solidFill>
                  <a:srgbClr val="404040"/>
                </a:solidFill>
              </a:defRPr>
            </a:pPr>
            <a:endParaRPr lang="en-US" sz="1800" b="1" dirty="0">
              <a:latin typeface="Corbel" panose="020B0503020204020204" pitchFamily="34" charset="0"/>
            </a:endParaRPr>
          </a:p>
          <a:p>
            <a:pPr marL="0" indent="0" defTabSz="878098">
              <a:lnSpc>
                <a:spcPct val="64800"/>
              </a:lnSpc>
              <a:spcBef>
                <a:spcPts val="1000"/>
              </a:spcBef>
              <a:buSzTx/>
              <a:buNone/>
              <a:defRPr sz="1979" b="1">
                <a:solidFill>
                  <a:srgbClr val="404040"/>
                </a:solidFill>
              </a:defRPr>
            </a:pPr>
            <a:r>
              <a:rPr lang="en-US" sz="2400" dirty="0">
                <a:latin typeface="Corbel" panose="020B0503020204020204" pitchFamily="34" charset="0"/>
              </a:rPr>
              <a:t>Applicant has a serious mental illness and unable to consent to apply:</a:t>
            </a:r>
          </a:p>
          <a:p>
            <a:pPr lvl="1" defTabSz="878098">
              <a:lnSpc>
                <a:spcPct val="64800"/>
              </a:lnSpc>
              <a:spcBef>
                <a:spcPts val="1000"/>
              </a:spcBef>
              <a:buSzTx/>
              <a:defRPr sz="1979" b="1">
                <a:solidFill>
                  <a:srgbClr val="404040"/>
                </a:solidFill>
              </a:defRPr>
            </a:pPr>
            <a:r>
              <a:rPr lang="en-US" sz="1800" dirty="0">
                <a:solidFill>
                  <a:srgbClr val="404040"/>
                </a:solidFill>
                <a:latin typeface="Corbel" panose="020B0503020204020204" pitchFamily="34" charset="0"/>
                <a:ea typeface="+mn-ea"/>
                <a:cs typeface="+mn-cs"/>
              </a:rPr>
              <a:t>The applicant would need approval from a legal guardian to be able to apply. </a:t>
            </a:r>
          </a:p>
          <a:p>
            <a:pPr marL="0" indent="0" defTabSz="878098">
              <a:lnSpc>
                <a:spcPct val="64800"/>
              </a:lnSpc>
              <a:spcBef>
                <a:spcPts val="1000"/>
              </a:spcBef>
              <a:buSzTx/>
              <a:buNone/>
              <a:defRPr sz="1979" b="1">
                <a:solidFill>
                  <a:srgbClr val="404040"/>
                </a:solidFill>
              </a:defRPr>
            </a:pPr>
            <a:endParaRPr lang="en-US" sz="2400" dirty="0">
              <a:latin typeface="Corbel" panose="020B0503020204020204" pitchFamily="34" charset="0"/>
            </a:endParaRPr>
          </a:p>
          <a:p>
            <a:pPr marL="0" indent="0" defTabSz="878098">
              <a:lnSpc>
                <a:spcPct val="64800"/>
              </a:lnSpc>
              <a:spcBef>
                <a:spcPts val="1000"/>
              </a:spcBef>
              <a:buSzTx/>
              <a:buNone/>
              <a:defRPr sz="1979" b="1">
                <a:solidFill>
                  <a:srgbClr val="404040"/>
                </a:solidFill>
              </a:defRPr>
            </a:pPr>
            <a:r>
              <a:rPr lang="en-US" sz="2400" dirty="0">
                <a:latin typeface="Corbel" panose="020B0503020204020204" pitchFamily="34" charset="0"/>
              </a:rPr>
              <a:t>Non-Virginia Residents at Time of Incarceration: </a:t>
            </a:r>
          </a:p>
          <a:p>
            <a:pPr marL="0" indent="0" defTabSz="878098">
              <a:lnSpc>
                <a:spcPct val="64800"/>
              </a:lnSpc>
              <a:spcBef>
                <a:spcPts val="1000"/>
              </a:spcBef>
              <a:buSzTx/>
              <a:buNone/>
              <a:defRPr sz="1979" b="1">
                <a:solidFill>
                  <a:srgbClr val="404040"/>
                </a:solidFill>
              </a:defRPr>
            </a:pPr>
            <a:endParaRPr lang="en-US" sz="400" dirty="0">
              <a:latin typeface="Corbel" panose="020B0503020204020204" pitchFamily="34" charset="0"/>
            </a:endParaRPr>
          </a:p>
          <a:p>
            <a:pPr marL="497771" lvl="1" indent="-285750" defTabSz="878098">
              <a:lnSpc>
                <a:spcPct val="64800"/>
              </a:lnSpc>
              <a:spcBef>
                <a:spcPts val="200"/>
              </a:spcBef>
              <a:buSzTx/>
              <a:defRPr sz="1979">
                <a:solidFill>
                  <a:srgbClr val="404040"/>
                </a:solidFill>
              </a:defRPr>
            </a:pPr>
            <a:r>
              <a:rPr lang="en-US" sz="1800" dirty="0">
                <a:latin typeface="Corbel" panose="020B0503020204020204" pitchFamily="34" charset="0"/>
              </a:rPr>
              <a:t>If an inmate is from another state but in a Virginia jail, he or she can be considered a Virginia resident for purposes of Virginia Medicaid. There is no waiting period for residency. </a:t>
            </a:r>
          </a:p>
          <a:p>
            <a:pPr marL="0" indent="0">
              <a:lnSpc>
                <a:spcPct val="90000"/>
              </a:lnSpc>
              <a:spcBef>
                <a:spcPts val="1200"/>
              </a:spcBef>
              <a:buClr>
                <a:srgbClr val="E48312"/>
              </a:buClr>
              <a:buSzPct val="100000"/>
              <a:buNone/>
              <a:defRPr sz="2000">
                <a:solidFill>
                  <a:srgbClr val="404040"/>
                </a:solidFill>
              </a:defRPr>
            </a:pPr>
            <a:endParaRPr lang="en-US" sz="1800" dirty="0"/>
          </a:p>
        </p:txBody>
      </p:sp>
      <p:sp>
        <p:nvSpPr>
          <p:cNvPr id="6" name="Slide Number Placeholder 1">
            <a:extLst>
              <a:ext uri="{FF2B5EF4-FFF2-40B4-BE49-F238E27FC236}">
                <a16:creationId xmlns:a16="http://schemas.microsoft.com/office/drawing/2014/main" id="{4D34AC94-5626-3B41-B617-49DC84144DD9}"/>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30</a:t>
            </a:fld>
            <a:endParaRPr lang="en-US"/>
          </a:p>
        </p:txBody>
      </p:sp>
    </p:spTree>
    <p:extLst>
      <p:ext uri="{BB962C8B-B14F-4D97-AF65-F5344CB8AC3E}">
        <p14:creationId xmlns:p14="http://schemas.microsoft.com/office/powerpoint/2010/main" val="33769893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Important Information &amp; FAQs</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6" name="Title 1">
            <a:extLst>
              <a:ext uri="{FF2B5EF4-FFF2-40B4-BE49-F238E27FC236}">
                <a16:creationId xmlns:a16="http://schemas.microsoft.com/office/drawing/2014/main" id="{1C735F42-37FC-475B-904E-DFA658AD7535}"/>
              </a:ext>
            </a:extLst>
          </p:cNvPr>
          <p:cNvSpPr txBox="1">
            <a:spLocks/>
          </p:cNvSpPr>
          <p:nvPr/>
        </p:nvSpPr>
        <p:spPr>
          <a:xfrm>
            <a:off x="466528" y="923114"/>
            <a:ext cx="8229600" cy="54179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sz="2400" dirty="0">
                <a:solidFill>
                  <a:schemeClr val="tx1"/>
                </a:solidFill>
              </a:rPr>
              <a:t>Current Medicaid when Entering Jail</a:t>
            </a:r>
          </a:p>
        </p:txBody>
      </p:sp>
      <p:sp>
        <p:nvSpPr>
          <p:cNvPr id="7" name="Content Placeholder 2">
            <a:extLst>
              <a:ext uri="{FF2B5EF4-FFF2-40B4-BE49-F238E27FC236}">
                <a16:creationId xmlns:a16="http://schemas.microsoft.com/office/drawing/2014/main" id="{00CB96AD-FE89-41E4-8128-A254A6B9080A}"/>
              </a:ext>
            </a:extLst>
          </p:cNvPr>
          <p:cNvSpPr txBox="1">
            <a:spLocks/>
          </p:cNvSpPr>
          <p:nvPr/>
        </p:nvSpPr>
        <p:spPr>
          <a:xfrm>
            <a:off x="606487" y="1589403"/>
            <a:ext cx="8229600" cy="4525966"/>
          </a:xfrm>
          <a:prstGeom prst="rect">
            <a:avLst/>
          </a:prstGeom>
        </p:spPr>
        <p:txBody>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85039" indent="-85039" defTabSz="850391" hangingPunct="1">
              <a:lnSpc>
                <a:spcPct val="90000"/>
              </a:lnSpc>
              <a:spcBef>
                <a:spcPts val="1100"/>
              </a:spcBef>
              <a:buClr>
                <a:srgbClr val="E48312"/>
              </a:buClr>
              <a:buSzPct val="100000"/>
              <a:buFont typeface="Calibri"/>
              <a:buChar char=" "/>
              <a:defRPr sz="2000">
                <a:solidFill>
                  <a:srgbClr val="404040"/>
                </a:solidFill>
              </a:defRPr>
            </a:pPr>
            <a:r>
              <a:rPr lang="en-US" sz="1800" dirty="0">
                <a:solidFill>
                  <a:srgbClr val="404040"/>
                </a:solidFill>
              </a:rPr>
              <a:t>If the inmate is expected to stay more than 30+ days, proceed with updating his/her coverage.</a:t>
            </a:r>
          </a:p>
          <a:p>
            <a:pPr marL="85039" indent="-85039" defTabSz="850391" hangingPunct="1">
              <a:lnSpc>
                <a:spcPct val="90000"/>
              </a:lnSpc>
              <a:spcBef>
                <a:spcPts val="1100"/>
              </a:spcBef>
              <a:buClr>
                <a:srgbClr val="E48312"/>
              </a:buClr>
              <a:buSzPct val="100000"/>
              <a:buFont typeface="Calibri"/>
              <a:buChar char=" "/>
              <a:defRPr sz="2000">
                <a:solidFill>
                  <a:srgbClr val="404040"/>
                </a:solidFill>
              </a:defRPr>
            </a:pPr>
            <a:r>
              <a:rPr lang="en-US" sz="1800" dirty="0">
                <a:solidFill>
                  <a:srgbClr val="404040"/>
                </a:solidFill>
              </a:rPr>
              <a:t>A full application is not needed however, the inmate’s Medicaid coverage must be partially reviewed to change the aid category from a full coverage aid category to an incarcerated aid category.</a:t>
            </a:r>
          </a:p>
          <a:p>
            <a:pPr marL="85039" indent="-85039" defTabSz="850391" hangingPunct="1">
              <a:lnSpc>
                <a:spcPct val="90000"/>
              </a:lnSpc>
              <a:spcBef>
                <a:spcPts val="1100"/>
              </a:spcBef>
              <a:buClr>
                <a:srgbClr val="E48312"/>
              </a:buClr>
              <a:buSzPct val="100000"/>
              <a:buFont typeface="Calibri"/>
              <a:buChar char=" "/>
              <a:defRPr sz="2000">
                <a:solidFill>
                  <a:srgbClr val="404040"/>
                </a:solidFill>
              </a:defRPr>
            </a:pPr>
            <a:r>
              <a:rPr lang="en-US" sz="1800" dirty="0">
                <a:solidFill>
                  <a:srgbClr val="404040"/>
                </a:solidFill>
              </a:rPr>
              <a:t>If the jail has the Medicaid ID number, jail staff should call the CVIU and inform them that the individual is in their custody so the aid category may be changed. CVIU staff do not need to speak with the inmate directly. </a:t>
            </a:r>
          </a:p>
          <a:p>
            <a:pPr marL="85039" indent="-85039" defTabSz="850391" hangingPunct="1">
              <a:lnSpc>
                <a:spcPct val="90000"/>
              </a:lnSpc>
              <a:spcBef>
                <a:spcPts val="1100"/>
              </a:spcBef>
              <a:buClr>
                <a:srgbClr val="E48312"/>
              </a:buClr>
              <a:buSzPct val="100000"/>
              <a:buFont typeface="Calibri"/>
              <a:buChar char=" "/>
              <a:defRPr sz="2000">
                <a:solidFill>
                  <a:srgbClr val="404040"/>
                </a:solidFill>
              </a:defRPr>
            </a:pPr>
            <a:r>
              <a:rPr lang="en-US" sz="1800" dirty="0">
                <a:solidFill>
                  <a:srgbClr val="404040"/>
                </a:solidFill>
              </a:rPr>
              <a:t>If you do not have the Medicaid ID number, the inmate will likely need to join on the call.</a:t>
            </a:r>
          </a:p>
        </p:txBody>
      </p:sp>
      <p:sp>
        <p:nvSpPr>
          <p:cNvPr id="8" name="Slide Number Placeholder 1">
            <a:extLst>
              <a:ext uri="{FF2B5EF4-FFF2-40B4-BE49-F238E27FC236}">
                <a16:creationId xmlns:a16="http://schemas.microsoft.com/office/drawing/2014/main" id="{2B8442CA-34DB-C840-9833-A9AFFC6782E8}"/>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31</a:t>
            </a:fld>
            <a:endParaRPr lang="en-US"/>
          </a:p>
        </p:txBody>
      </p:sp>
    </p:spTree>
    <p:extLst>
      <p:ext uri="{BB962C8B-B14F-4D97-AF65-F5344CB8AC3E}">
        <p14:creationId xmlns:p14="http://schemas.microsoft.com/office/powerpoint/2010/main" val="242148777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Important Information &amp; FAQs</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6" name="Title 1">
            <a:extLst>
              <a:ext uri="{FF2B5EF4-FFF2-40B4-BE49-F238E27FC236}">
                <a16:creationId xmlns:a16="http://schemas.microsoft.com/office/drawing/2014/main" id="{1C735F42-37FC-475B-904E-DFA658AD7535}"/>
              </a:ext>
            </a:extLst>
          </p:cNvPr>
          <p:cNvSpPr txBox="1">
            <a:spLocks/>
          </p:cNvSpPr>
          <p:nvPr/>
        </p:nvSpPr>
        <p:spPr>
          <a:xfrm>
            <a:off x="466528" y="923114"/>
            <a:ext cx="8229600" cy="54179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sz="2400" dirty="0">
                <a:solidFill>
                  <a:schemeClr val="tx1"/>
                </a:solidFill>
              </a:rPr>
              <a:t>Renewing Medicaid</a:t>
            </a:r>
          </a:p>
        </p:txBody>
      </p:sp>
      <p:sp>
        <p:nvSpPr>
          <p:cNvPr id="8" name="Content Placeholder 2">
            <a:extLst>
              <a:ext uri="{FF2B5EF4-FFF2-40B4-BE49-F238E27FC236}">
                <a16:creationId xmlns:a16="http://schemas.microsoft.com/office/drawing/2014/main" id="{9F644CF4-FC80-47D7-9F37-9E2AEF8C3FF3}"/>
              </a:ext>
            </a:extLst>
          </p:cNvPr>
          <p:cNvSpPr txBox="1"/>
          <p:nvPr/>
        </p:nvSpPr>
        <p:spPr>
          <a:xfrm>
            <a:off x="466528" y="1464909"/>
            <a:ext cx="8229600" cy="45745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188237" indent="-188237" defTabSz="813816">
              <a:lnSpc>
                <a:spcPct val="72000"/>
              </a:lnSpc>
              <a:spcBef>
                <a:spcPts val="1000"/>
              </a:spcBef>
              <a:buClr>
                <a:schemeClr val="accent1"/>
              </a:buClr>
              <a:buSzPct val="80000"/>
              <a:buFont typeface="Corbel"/>
              <a:buChar char="❑"/>
              <a:defRPr sz="1600">
                <a:solidFill>
                  <a:srgbClr val="404040"/>
                </a:solidFill>
                <a:latin typeface="Corbel"/>
                <a:ea typeface="Corbel"/>
                <a:cs typeface="Corbel"/>
                <a:sym typeface="Corbel"/>
              </a:defRPr>
            </a:pPr>
            <a:r>
              <a:rPr b="1" dirty="0">
                <a:solidFill>
                  <a:schemeClr val="tx1"/>
                </a:solidFill>
              </a:rPr>
              <a:t>Each year, Medicaid must be renewed. </a:t>
            </a:r>
            <a:endParaRPr b="1" dirty="0">
              <a:solidFill>
                <a:schemeClr val="tx1"/>
              </a:solidFill>
              <a:sym typeface="Calibri"/>
            </a:endParaRPr>
          </a:p>
          <a:p>
            <a:pPr marL="188237" indent="-188237" defTabSz="813816">
              <a:lnSpc>
                <a:spcPct val="72000"/>
              </a:lnSpc>
              <a:spcBef>
                <a:spcPts val="1000"/>
              </a:spcBef>
              <a:buClr>
                <a:schemeClr val="accent1"/>
              </a:buClr>
              <a:buSzPct val="80000"/>
              <a:buFont typeface="Corbel"/>
              <a:buChar char="❑"/>
              <a:defRPr sz="1600">
                <a:solidFill>
                  <a:srgbClr val="404040"/>
                </a:solidFill>
                <a:latin typeface="Corbel"/>
                <a:ea typeface="Corbel"/>
                <a:cs typeface="Corbel"/>
                <a:sym typeface="Corbel"/>
              </a:defRPr>
            </a:pPr>
            <a:r>
              <a:rPr dirty="0"/>
              <a:t>CVIU will process renewals for any individual with active Medicaid coverage. If additional information is required from the individual, a </a:t>
            </a:r>
            <a:r>
              <a:rPr lang="en-US" dirty="0"/>
              <a:t>V</a:t>
            </a:r>
            <a:r>
              <a:rPr dirty="0"/>
              <a:t>erification </a:t>
            </a:r>
            <a:r>
              <a:rPr lang="en-US" dirty="0"/>
              <a:t>C</a:t>
            </a:r>
            <a:r>
              <a:rPr dirty="0"/>
              <a:t>heck </a:t>
            </a:r>
            <a:r>
              <a:rPr lang="en-US" dirty="0"/>
              <a:t>L</a:t>
            </a:r>
            <a:r>
              <a:rPr dirty="0"/>
              <a:t>ist (VCL) will be sent to the facility address to obtain the necessary information. </a:t>
            </a:r>
            <a:endParaRPr dirty="0">
              <a:latin typeface="+mn-lt"/>
              <a:ea typeface="+mn-ea"/>
              <a:cs typeface="+mn-cs"/>
              <a:sym typeface="Calibri"/>
            </a:endParaRPr>
          </a:p>
          <a:p>
            <a:pPr marL="188237" indent="-188237" defTabSz="813816">
              <a:lnSpc>
                <a:spcPct val="72000"/>
              </a:lnSpc>
              <a:spcBef>
                <a:spcPts val="1000"/>
              </a:spcBef>
              <a:buClr>
                <a:schemeClr val="accent1"/>
              </a:buClr>
              <a:buSzPct val="80000"/>
              <a:buFont typeface="Corbel"/>
              <a:buChar char="❑"/>
              <a:defRPr sz="1600">
                <a:solidFill>
                  <a:srgbClr val="404040"/>
                </a:solidFill>
                <a:latin typeface="Corbel"/>
                <a:ea typeface="Corbel"/>
                <a:cs typeface="Corbel"/>
                <a:sym typeface="Corbel"/>
              </a:defRPr>
            </a:pPr>
            <a:r>
              <a:rPr dirty="0"/>
              <a:t>If the CVIU is able to verify that the individual is still incarcerated, then an ex </a:t>
            </a:r>
            <a:r>
              <a:rPr dirty="0" err="1"/>
              <a:t>parte</a:t>
            </a:r>
            <a:r>
              <a:rPr dirty="0"/>
              <a:t> renewal will be completed and the jail will be notified that their coverage is renewed</a:t>
            </a:r>
            <a:r>
              <a:rPr lang="en-US" dirty="0"/>
              <a:t>.</a:t>
            </a:r>
            <a:r>
              <a:rPr dirty="0"/>
              <a:t> </a:t>
            </a:r>
            <a:endParaRPr dirty="0">
              <a:latin typeface="+mn-lt"/>
              <a:ea typeface="+mn-ea"/>
              <a:cs typeface="+mn-cs"/>
              <a:sym typeface="Calibri"/>
            </a:endParaRPr>
          </a:p>
          <a:p>
            <a:pPr marL="188237" indent="-188237" defTabSz="813816">
              <a:lnSpc>
                <a:spcPct val="72000"/>
              </a:lnSpc>
              <a:spcBef>
                <a:spcPts val="1000"/>
              </a:spcBef>
              <a:buClr>
                <a:schemeClr val="accent1"/>
              </a:buClr>
              <a:buSzPct val="80000"/>
              <a:buFont typeface="Corbel"/>
              <a:buChar char="❑"/>
              <a:defRPr sz="1600">
                <a:solidFill>
                  <a:srgbClr val="404040"/>
                </a:solidFill>
                <a:latin typeface="Corbel"/>
                <a:ea typeface="Corbel"/>
                <a:cs typeface="Corbel"/>
                <a:sym typeface="Corbel"/>
              </a:defRPr>
            </a:pPr>
            <a:r>
              <a:rPr lang="en-US" b="1" dirty="0"/>
              <a:t>P</a:t>
            </a:r>
            <a:r>
              <a:rPr b="1" dirty="0"/>
              <a:t>lease let the CVIU know </a:t>
            </a:r>
            <a:r>
              <a:rPr lang="en-US" b="1" dirty="0"/>
              <a:t>to </a:t>
            </a:r>
            <a:r>
              <a:rPr b="1" dirty="0"/>
              <a:t>who</a:t>
            </a:r>
            <a:r>
              <a:rPr lang="en-US" b="1" dirty="0"/>
              <a:t>m</a:t>
            </a:r>
            <a:r>
              <a:rPr b="1" dirty="0"/>
              <a:t> they should send the monthly renewal spreadsheet. </a:t>
            </a:r>
            <a:r>
              <a:rPr dirty="0"/>
              <a:t>The CVIU will then send a spreadsheet of everyone who needs to be renewed to verify that they are still there.</a:t>
            </a:r>
            <a:endParaRPr dirty="0">
              <a:latin typeface="+mn-lt"/>
              <a:ea typeface="+mn-ea"/>
              <a:cs typeface="+mn-cs"/>
              <a:sym typeface="Calibri"/>
            </a:endParaRPr>
          </a:p>
          <a:p>
            <a:pPr marL="188237" indent="-188237" defTabSz="813816">
              <a:lnSpc>
                <a:spcPct val="72000"/>
              </a:lnSpc>
              <a:spcBef>
                <a:spcPts val="1000"/>
              </a:spcBef>
              <a:buClr>
                <a:schemeClr val="accent1"/>
              </a:buClr>
              <a:buSzPct val="80000"/>
              <a:buFont typeface="Corbel"/>
              <a:buChar char="❑"/>
              <a:defRPr sz="1600">
                <a:solidFill>
                  <a:srgbClr val="404040"/>
                </a:solidFill>
                <a:latin typeface="Corbel"/>
                <a:ea typeface="Corbel"/>
                <a:cs typeface="Corbel"/>
                <a:sym typeface="Corbel"/>
              </a:defRPr>
            </a:pPr>
            <a:r>
              <a:rPr lang="en-US" dirty="0"/>
              <a:t>CVIU</a:t>
            </a:r>
            <a:r>
              <a:rPr dirty="0"/>
              <a:t> will then process the renewal using the ex </a:t>
            </a:r>
            <a:r>
              <a:rPr dirty="0" err="1"/>
              <a:t>parte</a:t>
            </a:r>
            <a:r>
              <a:rPr dirty="0"/>
              <a:t> process. This means that for renewals, the </a:t>
            </a:r>
            <a:r>
              <a:rPr lang="en-US" dirty="0"/>
              <a:t>inmate</a:t>
            </a:r>
            <a:r>
              <a:rPr dirty="0"/>
              <a:t> does not need to sign anything or participate in a call with </a:t>
            </a:r>
            <a:r>
              <a:rPr lang="en-US" dirty="0"/>
              <a:t>the CVIU</a:t>
            </a:r>
            <a:r>
              <a:rPr dirty="0"/>
              <a:t>. </a:t>
            </a:r>
            <a:endParaRPr dirty="0">
              <a:latin typeface="+mn-lt"/>
              <a:ea typeface="+mn-ea"/>
              <a:cs typeface="+mn-cs"/>
              <a:sym typeface="Calibri"/>
            </a:endParaRPr>
          </a:p>
          <a:p>
            <a:pPr marL="188237" indent="-188237" defTabSz="813816">
              <a:lnSpc>
                <a:spcPct val="72000"/>
              </a:lnSpc>
              <a:spcBef>
                <a:spcPts val="1000"/>
              </a:spcBef>
              <a:buClr>
                <a:schemeClr val="accent1"/>
              </a:buClr>
              <a:buSzPct val="80000"/>
              <a:buFont typeface="Corbel"/>
              <a:buChar char="❑"/>
              <a:defRPr sz="1600">
                <a:solidFill>
                  <a:srgbClr val="404040"/>
                </a:solidFill>
                <a:latin typeface="Corbel"/>
                <a:ea typeface="Corbel"/>
                <a:cs typeface="Corbel"/>
                <a:sym typeface="Corbel"/>
              </a:defRPr>
            </a:pPr>
            <a:r>
              <a:rPr dirty="0"/>
              <a:t>Once the renewal evaluation is complete a </a:t>
            </a:r>
            <a:r>
              <a:rPr lang="en-US" dirty="0"/>
              <a:t>Notice of Action</a:t>
            </a:r>
            <a:r>
              <a:rPr dirty="0"/>
              <a:t> will be sent to the </a:t>
            </a:r>
            <a:r>
              <a:rPr lang="en-US" dirty="0"/>
              <a:t>j</a:t>
            </a:r>
            <a:r>
              <a:rPr dirty="0"/>
              <a:t>ail facility address. </a:t>
            </a:r>
            <a:endParaRPr dirty="0">
              <a:latin typeface="+mn-lt"/>
              <a:ea typeface="+mn-ea"/>
              <a:cs typeface="+mn-cs"/>
              <a:sym typeface="Calibri"/>
            </a:endParaRPr>
          </a:p>
          <a:p>
            <a:pPr marL="188237" indent="-188237" defTabSz="813816">
              <a:lnSpc>
                <a:spcPct val="72000"/>
              </a:lnSpc>
              <a:spcBef>
                <a:spcPts val="1000"/>
              </a:spcBef>
              <a:buClr>
                <a:schemeClr val="accent1"/>
              </a:buClr>
              <a:buSzPct val="80000"/>
              <a:buFont typeface="Corbel"/>
              <a:buChar char="❑"/>
              <a:defRPr sz="1600">
                <a:solidFill>
                  <a:srgbClr val="404040"/>
                </a:solidFill>
                <a:latin typeface="Corbel"/>
                <a:ea typeface="Corbel"/>
                <a:cs typeface="Corbel"/>
                <a:sym typeface="Corbel"/>
              </a:defRPr>
            </a:pPr>
            <a:r>
              <a:rPr dirty="0"/>
              <a:t>For pregnant women, the jail should notify the CVIU </a:t>
            </a:r>
            <a:r>
              <a:rPr lang="en-US" dirty="0"/>
              <a:t>when</a:t>
            </a:r>
            <a:r>
              <a:rPr dirty="0"/>
              <a:t> she has had her baby</a:t>
            </a:r>
            <a:r>
              <a:rPr lang="en-US" dirty="0"/>
              <a:t>. A</a:t>
            </a:r>
            <a:r>
              <a:rPr dirty="0"/>
              <a:t>t the end of her postpartum period</a:t>
            </a:r>
            <a:r>
              <a:rPr lang="en-US" dirty="0"/>
              <a:t>,</a:t>
            </a:r>
            <a:r>
              <a:rPr dirty="0"/>
              <a:t> the CVIU will move her to an incarcerated group. </a:t>
            </a:r>
            <a:endParaRPr dirty="0">
              <a:latin typeface="+mn-lt"/>
              <a:ea typeface="+mn-ea"/>
              <a:cs typeface="+mn-cs"/>
              <a:sym typeface="Calibri"/>
            </a:endParaRPr>
          </a:p>
          <a:p>
            <a:pPr marL="188237" indent="-188237" defTabSz="813816">
              <a:lnSpc>
                <a:spcPct val="72000"/>
              </a:lnSpc>
              <a:spcBef>
                <a:spcPts val="1000"/>
              </a:spcBef>
              <a:buClr>
                <a:schemeClr val="accent1"/>
              </a:buClr>
              <a:buSzPct val="80000"/>
              <a:buFont typeface="Corbel"/>
              <a:buChar char="❑"/>
              <a:defRPr sz="1600">
                <a:solidFill>
                  <a:srgbClr val="404040"/>
                </a:solidFill>
                <a:latin typeface="Corbel"/>
                <a:ea typeface="Corbel"/>
                <a:cs typeface="Corbel"/>
                <a:sym typeface="Corbel"/>
              </a:defRPr>
            </a:pPr>
            <a:r>
              <a:rPr lang="en-US" dirty="0"/>
              <a:t>For</a:t>
            </a:r>
            <a:r>
              <a:rPr dirty="0"/>
              <a:t> aged individual</a:t>
            </a:r>
            <a:r>
              <a:rPr lang="en-US" dirty="0"/>
              <a:t>s</a:t>
            </a:r>
            <a:r>
              <a:rPr dirty="0"/>
              <a:t> or </a:t>
            </a:r>
            <a:r>
              <a:rPr lang="en-US" dirty="0"/>
              <a:t>people</a:t>
            </a:r>
            <a:r>
              <a:rPr dirty="0"/>
              <a:t> with Medicare</a:t>
            </a:r>
            <a:r>
              <a:rPr lang="en-US" dirty="0"/>
              <a:t>, the jail </a:t>
            </a:r>
            <a:r>
              <a:rPr dirty="0"/>
              <a:t>will need to contact the CVIU for a phone-based renewal with the inmate. They need to be evaluated under the disabled group. </a:t>
            </a:r>
          </a:p>
        </p:txBody>
      </p:sp>
      <p:sp>
        <p:nvSpPr>
          <p:cNvPr id="9" name="Transfers Between Jails or to a DOC Facility:…">
            <a:extLst>
              <a:ext uri="{FF2B5EF4-FFF2-40B4-BE49-F238E27FC236}">
                <a16:creationId xmlns:a16="http://schemas.microsoft.com/office/drawing/2014/main" id="{493E2591-3397-46EE-B194-C5AEA371BDFE}"/>
              </a:ext>
            </a:extLst>
          </p:cNvPr>
          <p:cNvSpPr txBox="1"/>
          <p:nvPr/>
        </p:nvSpPr>
        <p:spPr>
          <a:xfrm>
            <a:off x="466528" y="5523141"/>
            <a:ext cx="8229600" cy="796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813816">
              <a:lnSpc>
                <a:spcPct val="72000"/>
              </a:lnSpc>
              <a:spcBef>
                <a:spcPts val="1000"/>
              </a:spcBef>
              <a:defRPr sz="1700" b="1">
                <a:solidFill>
                  <a:srgbClr val="404040"/>
                </a:solidFill>
                <a:latin typeface="Corbel"/>
                <a:ea typeface="Corbel"/>
                <a:cs typeface="Corbel"/>
                <a:sym typeface="Corbel"/>
              </a:defRPr>
            </a:pPr>
            <a:r>
              <a:rPr dirty="0"/>
              <a:t>Transfers Between Jails or to a DOC Facility:</a:t>
            </a:r>
          </a:p>
          <a:p>
            <a:pPr marL="188237" indent="-188237" defTabSz="813816">
              <a:lnSpc>
                <a:spcPct val="72000"/>
              </a:lnSpc>
              <a:spcBef>
                <a:spcPts val="1000"/>
              </a:spcBef>
              <a:buClr>
                <a:schemeClr val="accent1"/>
              </a:buClr>
              <a:buSzPct val="80000"/>
              <a:buFont typeface="Corbel"/>
              <a:buChar char="❑"/>
              <a:defRPr sz="1700">
                <a:solidFill>
                  <a:srgbClr val="404040"/>
                </a:solidFill>
                <a:latin typeface="Corbel"/>
                <a:ea typeface="Corbel"/>
                <a:cs typeface="Corbel"/>
                <a:sym typeface="Corbel"/>
              </a:defRPr>
            </a:pPr>
            <a:r>
              <a:rPr lang="en-US" dirty="0"/>
              <a:t>Currently</a:t>
            </a:r>
            <a:r>
              <a:rPr dirty="0"/>
              <a:t>, this information is </a:t>
            </a:r>
            <a:r>
              <a:rPr lang="en-US" dirty="0"/>
              <a:t>not </a:t>
            </a:r>
            <a:r>
              <a:rPr dirty="0"/>
              <a:t>needed at the time it occurs. The address </a:t>
            </a:r>
            <a:r>
              <a:rPr lang="en-US" dirty="0"/>
              <a:t>will</a:t>
            </a:r>
            <a:r>
              <a:rPr dirty="0"/>
              <a:t> be updated at the next annual renewal. </a:t>
            </a:r>
          </a:p>
        </p:txBody>
      </p:sp>
      <p:sp>
        <p:nvSpPr>
          <p:cNvPr id="10" name="Slide Number Placeholder 1">
            <a:extLst>
              <a:ext uri="{FF2B5EF4-FFF2-40B4-BE49-F238E27FC236}">
                <a16:creationId xmlns:a16="http://schemas.microsoft.com/office/drawing/2014/main" id="{71751F85-2949-C24B-8AB8-F1DE65A83844}"/>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32</a:t>
            </a:fld>
            <a:endParaRPr lang="en-US"/>
          </a:p>
        </p:txBody>
      </p:sp>
    </p:spTree>
    <p:extLst>
      <p:ext uri="{BB962C8B-B14F-4D97-AF65-F5344CB8AC3E}">
        <p14:creationId xmlns:p14="http://schemas.microsoft.com/office/powerpoint/2010/main" val="274223648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Important Information &amp; FAQs</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6" name="Title 1">
            <a:extLst>
              <a:ext uri="{FF2B5EF4-FFF2-40B4-BE49-F238E27FC236}">
                <a16:creationId xmlns:a16="http://schemas.microsoft.com/office/drawing/2014/main" id="{1C735F42-37FC-475B-904E-DFA658AD7535}"/>
              </a:ext>
            </a:extLst>
          </p:cNvPr>
          <p:cNvSpPr txBox="1">
            <a:spLocks/>
          </p:cNvSpPr>
          <p:nvPr/>
        </p:nvSpPr>
        <p:spPr>
          <a:xfrm>
            <a:off x="466528" y="923114"/>
            <a:ext cx="8229600" cy="54179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sz="2400" dirty="0">
                <a:solidFill>
                  <a:schemeClr val="tx1"/>
                </a:solidFill>
              </a:rPr>
              <a:t>Going to the Hospital</a:t>
            </a:r>
          </a:p>
        </p:txBody>
      </p:sp>
      <p:sp>
        <p:nvSpPr>
          <p:cNvPr id="7" name="Content Placeholder 2">
            <a:extLst>
              <a:ext uri="{FF2B5EF4-FFF2-40B4-BE49-F238E27FC236}">
                <a16:creationId xmlns:a16="http://schemas.microsoft.com/office/drawing/2014/main" id="{00CB96AD-FE89-41E4-8128-A254A6B9080A}"/>
              </a:ext>
            </a:extLst>
          </p:cNvPr>
          <p:cNvSpPr txBox="1">
            <a:spLocks/>
          </p:cNvSpPr>
          <p:nvPr/>
        </p:nvSpPr>
        <p:spPr>
          <a:xfrm>
            <a:off x="606487" y="1589403"/>
            <a:ext cx="8229600" cy="4525966"/>
          </a:xfrm>
          <a:prstGeom prst="rect">
            <a:avLst/>
          </a:prstGeom>
        </p:spPr>
        <p:txBody>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55777" indent="-55777" defTabSz="557784">
              <a:lnSpc>
                <a:spcPct val="72000"/>
              </a:lnSpc>
              <a:buClr>
                <a:srgbClr val="E48312"/>
              </a:buClr>
              <a:buSzPct val="100000"/>
              <a:buFont typeface="Calibri"/>
              <a:buChar char=" "/>
              <a:defRPr sz="1525" b="1">
                <a:solidFill>
                  <a:srgbClr val="404040"/>
                </a:solidFill>
              </a:defRPr>
            </a:pPr>
            <a:r>
              <a:rPr lang="en-US" sz="1800" dirty="0"/>
              <a:t>How will Hospitals Handle the Bill? </a:t>
            </a:r>
          </a:p>
          <a:p>
            <a:pPr marL="55777" indent="-55777" defTabSz="557784">
              <a:lnSpc>
                <a:spcPct val="72000"/>
              </a:lnSpc>
              <a:buClr>
                <a:srgbClr val="E48312"/>
              </a:buClr>
              <a:buSzPct val="100000"/>
              <a:buFont typeface="Calibri"/>
              <a:buChar char=" "/>
              <a:defRPr sz="1525">
                <a:solidFill>
                  <a:srgbClr val="404040"/>
                </a:solidFill>
              </a:defRPr>
            </a:pPr>
            <a:r>
              <a:rPr lang="en-US" sz="1800" dirty="0"/>
              <a:t>The hospital should submit claims for inpatient charges the same way it would submit any other Medicaid fee-for-service claim. The bill should </a:t>
            </a:r>
            <a:r>
              <a:rPr lang="en-US" sz="1800" b="1" dirty="0"/>
              <a:t>not</a:t>
            </a:r>
            <a:r>
              <a:rPr lang="en-US" sz="1800" dirty="0"/>
              <a:t> go to the jail first.</a:t>
            </a:r>
          </a:p>
          <a:p>
            <a:pPr marL="55777" indent="-55777" defTabSz="557784">
              <a:lnSpc>
                <a:spcPct val="72000"/>
              </a:lnSpc>
              <a:buClr>
                <a:srgbClr val="E48312"/>
              </a:buClr>
              <a:buSzPct val="100000"/>
              <a:buFont typeface="Calibri"/>
              <a:buChar char=" "/>
              <a:defRPr sz="1525">
                <a:solidFill>
                  <a:srgbClr val="404040"/>
                </a:solidFill>
              </a:defRPr>
            </a:pPr>
            <a:endParaRPr lang="en-US" sz="400" dirty="0"/>
          </a:p>
          <a:p>
            <a:pPr marL="55777" indent="-55777" defTabSz="557784">
              <a:lnSpc>
                <a:spcPct val="72000"/>
              </a:lnSpc>
              <a:buClr>
                <a:srgbClr val="E48312"/>
              </a:buClr>
              <a:buSzPct val="100000"/>
              <a:buFont typeface="Calibri"/>
              <a:buChar char=" "/>
              <a:defRPr sz="1525" b="1">
                <a:solidFill>
                  <a:srgbClr val="404040"/>
                </a:solidFill>
              </a:defRPr>
            </a:pPr>
            <a:r>
              <a:rPr lang="en-US" sz="1800" dirty="0"/>
              <a:t>Going to the Hospital</a:t>
            </a:r>
          </a:p>
          <a:p>
            <a:pPr marL="55777" indent="-55777" defTabSz="557784">
              <a:lnSpc>
                <a:spcPct val="72000"/>
              </a:lnSpc>
              <a:buClr>
                <a:srgbClr val="E48312"/>
              </a:buClr>
              <a:buSzPct val="100000"/>
              <a:buFont typeface="Calibri"/>
              <a:buChar char=" "/>
              <a:defRPr sz="1525">
                <a:solidFill>
                  <a:srgbClr val="404040"/>
                </a:solidFill>
              </a:defRPr>
            </a:pPr>
            <a:r>
              <a:rPr lang="en-US" sz="1800" dirty="0"/>
              <a:t>When an inmate goes to the hospital, if the inmate has Medicaid, the jail should provide the Medicaid identification number to the hospital. </a:t>
            </a:r>
          </a:p>
          <a:p>
            <a:pPr marL="55777" indent="-55777" defTabSz="557784">
              <a:lnSpc>
                <a:spcPct val="72000"/>
              </a:lnSpc>
              <a:buClr>
                <a:srgbClr val="E48312"/>
              </a:buClr>
              <a:buSzPct val="100000"/>
              <a:buFont typeface="Calibri"/>
              <a:buChar char=" "/>
              <a:defRPr sz="1525">
                <a:solidFill>
                  <a:srgbClr val="404040"/>
                </a:solidFill>
              </a:defRPr>
            </a:pPr>
            <a:endParaRPr lang="en-US" sz="400" dirty="0"/>
          </a:p>
          <a:p>
            <a:pPr marL="55777" indent="-55777" defTabSz="557784">
              <a:lnSpc>
                <a:spcPct val="72000"/>
              </a:lnSpc>
              <a:buClr>
                <a:srgbClr val="E48312"/>
              </a:buClr>
              <a:buSzPct val="100000"/>
              <a:buFont typeface="Calibri"/>
              <a:buChar char=" "/>
              <a:defRPr sz="1525">
                <a:solidFill>
                  <a:srgbClr val="404040"/>
                </a:solidFill>
              </a:defRPr>
            </a:pPr>
            <a:r>
              <a:rPr lang="en-US" sz="1800" dirty="0"/>
              <a:t>If the inmate does not have Medicaid, call the CVIU and request the “Expedited Path” for expedited coverage as soon as possible. Once you have the Medicaid ID number, provide it to the hospital. Hospital staff may need to assist with obtaining the inmate’s consent to apply. </a:t>
            </a:r>
          </a:p>
          <a:p>
            <a:pPr marL="0" indent="0">
              <a:lnSpc>
                <a:spcPct val="90000"/>
              </a:lnSpc>
              <a:spcBef>
                <a:spcPts val="1200"/>
              </a:spcBef>
              <a:buClr>
                <a:srgbClr val="E48312"/>
              </a:buClr>
              <a:buSzPct val="100000"/>
              <a:buNone/>
              <a:defRPr sz="2000">
                <a:solidFill>
                  <a:srgbClr val="404040"/>
                </a:solidFill>
              </a:defRPr>
            </a:pPr>
            <a:endParaRPr lang="en-US" sz="1800" dirty="0"/>
          </a:p>
        </p:txBody>
      </p:sp>
      <p:pic>
        <p:nvPicPr>
          <p:cNvPr id="8" name="Graphic 7" descr="Ambulance">
            <a:extLst>
              <a:ext uri="{FF2B5EF4-FFF2-40B4-BE49-F238E27FC236}">
                <a16:creationId xmlns:a16="http://schemas.microsoft.com/office/drawing/2014/main" id="{254A8B85-0ABD-43EC-B8B6-A094D7E526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6937" y="631965"/>
            <a:ext cx="1124091" cy="1124091"/>
          </a:xfrm>
          <a:prstGeom prst="rect">
            <a:avLst/>
          </a:prstGeom>
        </p:spPr>
      </p:pic>
      <p:sp>
        <p:nvSpPr>
          <p:cNvPr id="9" name="Slide Number Placeholder 1">
            <a:extLst>
              <a:ext uri="{FF2B5EF4-FFF2-40B4-BE49-F238E27FC236}">
                <a16:creationId xmlns:a16="http://schemas.microsoft.com/office/drawing/2014/main" id="{0701C407-790D-B043-9042-77884258E943}"/>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33</a:t>
            </a:fld>
            <a:endParaRPr lang="en-US"/>
          </a:p>
        </p:txBody>
      </p:sp>
    </p:spTree>
    <p:extLst>
      <p:ext uri="{BB962C8B-B14F-4D97-AF65-F5344CB8AC3E}">
        <p14:creationId xmlns:p14="http://schemas.microsoft.com/office/powerpoint/2010/main" val="86239806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Important Information &amp; FAQs</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6" name="Title 1">
            <a:extLst>
              <a:ext uri="{FF2B5EF4-FFF2-40B4-BE49-F238E27FC236}">
                <a16:creationId xmlns:a16="http://schemas.microsoft.com/office/drawing/2014/main" id="{1C735F42-37FC-475B-904E-DFA658AD7535}"/>
              </a:ext>
            </a:extLst>
          </p:cNvPr>
          <p:cNvSpPr txBox="1">
            <a:spLocks/>
          </p:cNvSpPr>
          <p:nvPr/>
        </p:nvSpPr>
        <p:spPr>
          <a:xfrm>
            <a:off x="466528" y="923114"/>
            <a:ext cx="8229600" cy="54179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sz="2400" dirty="0">
                <a:solidFill>
                  <a:schemeClr val="tx1"/>
                </a:solidFill>
              </a:rPr>
              <a:t>Going to the Hospital (cont.)</a:t>
            </a:r>
          </a:p>
        </p:txBody>
      </p:sp>
      <p:sp>
        <p:nvSpPr>
          <p:cNvPr id="7" name="Content Placeholder 2">
            <a:extLst>
              <a:ext uri="{FF2B5EF4-FFF2-40B4-BE49-F238E27FC236}">
                <a16:creationId xmlns:a16="http://schemas.microsoft.com/office/drawing/2014/main" id="{00CB96AD-FE89-41E4-8128-A254A6B9080A}"/>
              </a:ext>
            </a:extLst>
          </p:cNvPr>
          <p:cNvSpPr txBox="1">
            <a:spLocks/>
          </p:cNvSpPr>
          <p:nvPr/>
        </p:nvSpPr>
        <p:spPr>
          <a:xfrm>
            <a:off x="606487" y="1589403"/>
            <a:ext cx="8229600" cy="4525966"/>
          </a:xfrm>
          <a:prstGeom prst="rect">
            <a:avLst/>
          </a:prstGeom>
        </p:spPr>
        <p:txBody>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55777" indent="-55777" defTabSz="557784">
              <a:lnSpc>
                <a:spcPct val="72000"/>
              </a:lnSpc>
              <a:buClr>
                <a:srgbClr val="E48312"/>
              </a:buClr>
              <a:buSzPct val="100000"/>
              <a:buFont typeface="Calibri"/>
              <a:buChar char=" "/>
              <a:defRPr sz="1525" b="1">
                <a:solidFill>
                  <a:srgbClr val="404040"/>
                </a:solidFill>
              </a:defRPr>
            </a:pPr>
            <a:r>
              <a:rPr lang="en-US" sz="1800" dirty="0"/>
              <a:t>When an inmate is sent to the hospital but later applies for Medicaid, how will the jail get reimbursed for the hospital stay? </a:t>
            </a:r>
          </a:p>
          <a:p>
            <a:pPr marL="0" indent="0" defTabSz="557784">
              <a:lnSpc>
                <a:spcPct val="72000"/>
              </a:lnSpc>
              <a:buClr>
                <a:srgbClr val="E48312"/>
              </a:buClr>
              <a:buSzPct val="100000"/>
              <a:buNone/>
              <a:defRPr sz="1525" b="1">
                <a:solidFill>
                  <a:srgbClr val="404040"/>
                </a:solidFill>
              </a:defRPr>
            </a:pPr>
            <a:endParaRPr lang="en-US" sz="400" dirty="0"/>
          </a:p>
          <a:p>
            <a:pPr marL="55777" indent="-55777" defTabSz="557784">
              <a:lnSpc>
                <a:spcPct val="72000"/>
              </a:lnSpc>
              <a:buClr>
                <a:srgbClr val="E48312"/>
              </a:buClr>
              <a:buSzPct val="100000"/>
              <a:buFont typeface="Calibri"/>
              <a:buChar char=" "/>
              <a:defRPr sz="1525">
                <a:solidFill>
                  <a:srgbClr val="404040"/>
                </a:solidFill>
              </a:defRPr>
            </a:pPr>
            <a:r>
              <a:rPr lang="en-US" sz="1800" dirty="0"/>
              <a:t>It is strongly recommended that jails make every effort to have inmates apply for Medicaid before, during, or as soon possible after a hospitalization. </a:t>
            </a:r>
          </a:p>
          <a:p>
            <a:pPr marL="55777" indent="-55777" defTabSz="557784">
              <a:lnSpc>
                <a:spcPct val="72000"/>
              </a:lnSpc>
              <a:buClr>
                <a:srgbClr val="E48312"/>
              </a:buClr>
              <a:buSzPct val="100000"/>
              <a:buFont typeface="Calibri"/>
              <a:buChar char=" "/>
              <a:defRPr sz="1525">
                <a:solidFill>
                  <a:srgbClr val="404040"/>
                </a:solidFill>
              </a:defRPr>
            </a:pPr>
            <a:endParaRPr lang="en-US" sz="400" dirty="0"/>
          </a:p>
          <a:p>
            <a:pPr marL="55777" indent="-55777" defTabSz="557784">
              <a:lnSpc>
                <a:spcPct val="72000"/>
              </a:lnSpc>
              <a:buClr>
                <a:srgbClr val="E48312"/>
              </a:buClr>
              <a:buSzPct val="100000"/>
              <a:buFont typeface="Calibri"/>
              <a:buChar char=" "/>
              <a:defRPr sz="1525">
                <a:solidFill>
                  <a:srgbClr val="404040"/>
                </a:solidFill>
              </a:defRPr>
            </a:pPr>
            <a:r>
              <a:rPr lang="en-US" sz="1800" dirty="0"/>
              <a:t>In the event the inmate is discharged from the hospital before a Medicaid application is completed, provide the Medicaid ID number to the hospital. The hospital may be able to adjust the bill prior to being sent. </a:t>
            </a:r>
          </a:p>
          <a:p>
            <a:pPr marL="55777" indent="-55777" defTabSz="557784">
              <a:lnSpc>
                <a:spcPct val="72000"/>
              </a:lnSpc>
              <a:buClr>
                <a:srgbClr val="E48312"/>
              </a:buClr>
              <a:buSzPct val="100000"/>
              <a:buFont typeface="Calibri"/>
              <a:buChar char=" "/>
              <a:defRPr sz="1525">
                <a:solidFill>
                  <a:srgbClr val="404040"/>
                </a:solidFill>
              </a:defRPr>
            </a:pPr>
            <a:endParaRPr lang="en-US" sz="400" dirty="0"/>
          </a:p>
          <a:p>
            <a:pPr marL="55777" indent="-55777" defTabSz="557784">
              <a:lnSpc>
                <a:spcPct val="72000"/>
              </a:lnSpc>
              <a:buClr>
                <a:srgbClr val="E48312"/>
              </a:buClr>
              <a:buSzPct val="100000"/>
              <a:buFont typeface="Calibri"/>
              <a:buChar char=" "/>
              <a:defRPr sz="1525">
                <a:solidFill>
                  <a:srgbClr val="404040"/>
                </a:solidFill>
              </a:defRPr>
            </a:pPr>
            <a:r>
              <a:rPr lang="en-US" sz="1800" b="1" dirty="0"/>
              <a:t>Bills for Services during Retroactive Period: </a:t>
            </a:r>
            <a:r>
              <a:rPr lang="en-US" sz="1800" dirty="0"/>
              <a:t>provide the Medicaid ID number to the hospital and ask that they resubmit the claim to Medicaid.  </a:t>
            </a:r>
          </a:p>
          <a:p>
            <a:pPr marL="55777" indent="-55777" defTabSz="557784">
              <a:lnSpc>
                <a:spcPct val="72000"/>
              </a:lnSpc>
              <a:buClr>
                <a:srgbClr val="E48312"/>
              </a:buClr>
              <a:buSzPct val="100000"/>
              <a:buFont typeface="Calibri"/>
              <a:buChar char=" "/>
              <a:defRPr sz="1525">
                <a:solidFill>
                  <a:srgbClr val="404040"/>
                </a:solidFill>
              </a:defRPr>
            </a:pPr>
            <a:endParaRPr lang="en-US" sz="400" dirty="0"/>
          </a:p>
          <a:p>
            <a:pPr marL="55777" indent="-55777" defTabSz="557784">
              <a:lnSpc>
                <a:spcPct val="72000"/>
              </a:lnSpc>
              <a:buClr>
                <a:srgbClr val="E48312"/>
              </a:buClr>
              <a:buSzPct val="100000"/>
              <a:buFont typeface="Calibri"/>
              <a:buChar char=" "/>
              <a:defRPr sz="1525">
                <a:solidFill>
                  <a:srgbClr val="404040"/>
                </a:solidFill>
              </a:defRPr>
            </a:pPr>
            <a:r>
              <a:rPr lang="en-US" sz="1800" b="1" dirty="0"/>
              <a:t>Bills for Services during Retroactive Period that the Jail already PAID: </a:t>
            </a:r>
            <a:r>
              <a:rPr lang="en-US" sz="1800" dirty="0"/>
              <a:t>the jail should obtain an authorization from KEPRO (804-452-5450) and then submit the claim with the authorization to DMAS. </a:t>
            </a:r>
          </a:p>
          <a:p>
            <a:pPr lvl="6" indent="-342900" defTabSz="557784">
              <a:lnSpc>
                <a:spcPct val="72000"/>
              </a:lnSpc>
              <a:buClr>
                <a:srgbClr val="E48312"/>
              </a:buClr>
              <a:buFont typeface="Calibri"/>
              <a:buChar char=" "/>
              <a:defRPr sz="1525">
                <a:solidFill>
                  <a:srgbClr val="404040"/>
                </a:solidFill>
              </a:defRPr>
            </a:pPr>
            <a:r>
              <a:rPr lang="en-US" sz="1800" dirty="0"/>
              <a:t>Department of Medical Assistance Services </a:t>
            </a:r>
          </a:p>
          <a:p>
            <a:pPr lvl="6" indent="-342900" defTabSz="557784">
              <a:lnSpc>
                <a:spcPct val="72000"/>
              </a:lnSpc>
              <a:buClr>
                <a:srgbClr val="E48312"/>
              </a:buClr>
              <a:buFont typeface="Calibri"/>
              <a:buChar char=" "/>
              <a:defRPr sz="1525">
                <a:solidFill>
                  <a:srgbClr val="404040"/>
                </a:solidFill>
              </a:defRPr>
            </a:pPr>
            <a:r>
              <a:rPr lang="en-US" sz="1800" dirty="0"/>
              <a:t>P.O. Box 27443 </a:t>
            </a:r>
          </a:p>
          <a:p>
            <a:pPr lvl="6" indent="-342900" defTabSz="557784">
              <a:lnSpc>
                <a:spcPct val="72000"/>
              </a:lnSpc>
              <a:buClr>
                <a:srgbClr val="E48312"/>
              </a:buClr>
              <a:buFont typeface="Calibri"/>
              <a:buChar char=" "/>
              <a:defRPr sz="1525">
                <a:solidFill>
                  <a:srgbClr val="404040"/>
                </a:solidFill>
              </a:defRPr>
            </a:pPr>
            <a:r>
              <a:rPr lang="en-US" sz="1800" dirty="0"/>
              <a:t>Richmond, Virginia 23261-7443</a:t>
            </a:r>
          </a:p>
          <a:p>
            <a:pPr marL="932077" lvl="2" indent="-55777" defTabSz="557784">
              <a:lnSpc>
                <a:spcPct val="72000"/>
              </a:lnSpc>
              <a:buClr>
                <a:srgbClr val="E48312"/>
              </a:buClr>
              <a:buFont typeface="Calibri"/>
              <a:buChar char=" "/>
              <a:defRPr sz="1525">
                <a:solidFill>
                  <a:srgbClr val="404040"/>
                </a:solidFill>
              </a:defRPr>
            </a:pPr>
            <a:endParaRPr lang="en-US" sz="400" dirty="0"/>
          </a:p>
          <a:p>
            <a:pPr marL="55777" indent="-55777" defTabSz="557784">
              <a:lnSpc>
                <a:spcPct val="72000"/>
              </a:lnSpc>
              <a:buClr>
                <a:srgbClr val="E48312"/>
              </a:buClr>
              <a:buFont typeface="Calibri"/>
              <a:buChar char=" "/>
              <a:defRPr sz="1525">
                <a:solidFill>
                  <a:srgbClr val="404040"/>
                </a:solidFill>
              </a:defRPr>
            </a:pPr>
            <a:r>
              <a:rPr lang="en-US" sz="1800" dirty="0"/>
              <a:t>If the date of service has reached a timely filing constraint (12 months from the date of service) the jail should attach the retro letter for proof of timely filing.</a:t>
            </a:r>
          </a:p>
        </p:txBody>
      </p:sp>
      <p:pic>
        <p:nvPicPr>
          <p:cNvPr id="8" name="Graphic 7" descr="Ambulance">
            <a:extLst>
              <a:ext uri="{FF2B5EF4-FFF2-40B4-BE49-F238E27FC236}">
                <a16:creationId xmlns:a16="http://schemas.microsoft.com/office/drawing/2014/main" id="{254A8B85-0ABD-43EC-B8B6-A094D7E526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6937" y="631965"/>
            <a:ext cx="1124091" cy="1124091"/>
          </a:xfrm>
          <a:prstGeom prst="rect">
            <a:avLst/>
          </a:prstGeom>
        </p:spPr>
      </p:pic>
      <p:sp>
        <p:nvSpPr>
          <p:cNvPr id="9" name="Slide Number Placeholder 1">
            <a:extLst>
              <a:ext uri="{FF2B5EF4-FFF2-40B4-BE49-F238E27FC236}">
                <a16:creationId xmlns:a16="http://schemas.microsoft.com/office/drawing/2014/main" id="{880FF874-F29D-2B4D-9DB9-772A1F40BE75}"/>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34</a:t>
            </a:fld>
            <a:endParaRPr lang="en-US"/>
          </a:p>
        </p:txBody>
      </p:sp>
    </p:spTree>
    <p:extLst>
      <p:ext uri="{BB962C8B-B14F-4D97-AF65-F5344CB8AC3E}">
        <p14:creationId xmlns:p14="http://schemas.microsoft.com/office/powerpoint/2010/main" val="368477222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Important Information &amp; FAQs</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6" name="Title 1">
            <a:extLst>
              <a:ext uri="{FF2B5EF4-FFF2-40B4-BE49-F238E27FC236}">
                <a16:creationId xmlns:a16="http://schemas.microsoft.com/office/drawing/2014/main" id="{1C735F42-37FC-475B-904E-DFA658AD7535}"/>
              </a:ext>
            </a:extLst>
          </p:cNvPr>
          <p:cNvSpPr txBox="1">
            <a:spLocks/>
          </p:cNvSpPr>
          <p:nvPr/>
        </p:nvSpPr>
        <p:spPr>
          <a:xfrm>
            <a:off x="466528" y="923114"/>
            <a:ext cx="8229600" cy="54179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sz="2400" dirty="0">
                <a:solidFill>
                  <a:schemeClr val="tx1"/>
                </a:solidFill>
              </a:rPr>
              <a:t>Appealing a Denied Service</a:t>
            </a:r>
          </a:p>
        </p:txBody>
      </p:sp>
      <p:sp>
        <p:nvSpPr>
          <p:cNvPr id="7" name="Content Placeholder 2">
            <a:extLst>
              <a:ext uri="{FF2B5EF4-FFF2-40B4-BE49-F238E27FC236}">
                <a16:creationId xmlns:a16="http://schemas.microsoft.com/office/drawing/2014/main" id="{00CB96AD-FE89-41E4-8128-A254A6B9080A}"/>
              </a:ext>
            </a:extLst>
          </p:cNvPr>
          <p:cNvSpPr txBox="1">
            <a:spLocks/>
          </p:cNvSpPr>
          <p:nvPr/>
        </p:nvSpPr>
        <p:spPr>
          <a:xfrm>
            <a:off x="606487" y="1589403"/>
            <a:ext cx="8229600" cy="4525966"/>
          </a:xfrm>
          <a:prstGeom prst="rect">
            <a:avLst/>
          </a:prstGeom>
        </p:spPr>
        <p:txBody>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221455" indent="-221455">
              <a:lnSpc>
                <a:spcPct val="81000"/>
              </a:lnSpc>
              <a:spcBef>
                <a:spcPts val="1200"/>
              </a:spcBef>
              <a:defRPr sz="1900">
                <a:solidFill>
                  <a:srgbClr val="404040"/>
                </a:solidFill>
              </a:defRPr>
            </a:pPr>
            <a:r>
              <a:rPr lang="en-US" sz="2400" dirty="0"/>
              <a:t>The appeal should be submitted as a “Client Appeal.”</a:t>
            </a:r>
          </a:p>
          <a:p>
            <a:pPr marL="221455" indent="-221455">
              <a:lnSpc>
                <a:spcPct val="81000"/>
              </a:lnSpc>
              <a:spcBef>
                <a:spcPts val="1200"/>
              </a:spcBef>
              <a:defRPr sz="1900">
                <a:solidFill>
                  <a:srgbClr val="404040"/>
                </a:solidFill>
              </a:defRPr>
            </a:pPr>
            <a:endParaRPr lang="en-US" sz="800" u="sng" dirty="0"/>
          </a:p>
          <a:p>
            <a:pPr marL="298964" indent="-298964" defTabSz="896111">
              <a:lnSpc>
                <a:spcPct val="90000"/>
              </a:lnSpc>
              <a:spcBef>
                <a:spcPts val="300"/>
              </a:spcBef>
              <a:defRPr sz="1900">
                <a:solidFill>
                  <a:srgbClr val="404040"/>
                </a:solidFill>
              </a:defRPr>
            </a:pPr>
            <a:r>
              <a:rPr lang="en-US" sz="2400" dirty="0"/>
              <a:t>The “Authorized Representative Form” for a jail staff member should be submitted </a:t>
            </a:r>
            <a:r>
              <a:rPr lang="en-US" sz="2400" u="sng" dirty="0"/>
              <a:t>with</a:t>
            </a:r>
            <a:r>
              <a:rPr lang="en-US" sz="2400" dirty="0"/>
              <a:t> the appeal. This needs to be signed by the inmate.</a:t>
            </a:r>
          </a:p>
          <a:p>
            <a:pPr marL="298964" indent="-298964" defTabSz="896111">
              <a:lnSpc>
                <a:spcPct val="90000"/>
              </a:lnSpc>
              <a:spcBef>
                <a:spcPts val="300"/>
              </a:spcBef>
              <a:defRPr sz="1900">
                <a:solidFill>
                  <a:srgbClr val="404040"/>
                </a:solidFill>
              </a:defRPr>
            </a:pPr>
            <a:endParaRPr lang="en-US" sz="800" dirty="0"/>
          </a:p>
          <a:p>
            <a:pPr marL="298964" indent="-298964" defTabSz="896111">
              <a:lnSpc>
                <a:spcPct val="90000"/>
              </a:lnSpc>
              <a:spcBef>
                <a:spcPts val="300"/>
              </a:spcBef>
              <a:defRPr sz="1900">
                <a:solidFill>
                  <a:srgbClr val="404040"/>
                </a:solidFill>
              </a:defRPr>
            </a:pPr>
            <a:r>
              <a:rPr lang="en-US" sz="2400" dirty="0"/>
              <a:t>The “Authorized Representative Form” for a jail staff member should be submitted </a:t>
            </a:r>
            <a:r>
              <a:rPr lang="en-US" sz="2400" u="sng" dirty="0"/>
              <a:t>with</a:t>
            </a:r>
            <a:r>
              <a:rPr lang="en-US" sz="2400" dirty="0"/>
              <a:t> the appeal. This needs to be signed by the inmate. </a:t>
            </a:r>
          </a:p>
          <a:p>
            <a:pPr marL="298964" indent="-298964" defTabSz="896111">
              <a:lnSpc>
                <a:spcPct val="90000"/>
              </a:lnSpc>
              <a:spcBef>
                <a:spcPts val="300"/>
              </a:spcBef>
              <a:defRPr sz="1900">
                <a:solidFill>
                  <a:srgbClr val="404040"/>
                </a:solidFill>
              </a:defRPr>
            </a:pPr>
            <a:endParaRPr lang="en-US" sz="800" dirty="0"/>
          </a:p>
          <a:p>
            <a:pPr marL="298964" indent="-298964" defTabSz="896111">
              <a:lnSpc>
                <a:spcPct val="90000"/>
              </a:lnSpc>
              <a:spcBef>
                <a:spcPts val="300"/>
              </a:spcBef>
              <a:defRPr sz="1900">
                <a:solidFill>
                  <a:srgbClr val="404040"/>
                </a:solidFill>
              </a:defRPr>
            </a:pPr>
            <a:r>
              <a:rPr lang="en-US" sz="2400" dirty="0"/>
              <a:t>An in-person hearing is not necessary.</a:t>
            </a:r>
          </a:p>
          <a:p>
            <a:pPr marL="298964" indent="-298964" defTabSz="896111">
              <a:lnSpc>
                <a:spcPct val="90000"/>
              </a:lnSpc>
              <a:spcBef>
                <a:spcPts val="300"/>
              </a:spcBef>
              <a:defRPr sz="1900">
                <a:solidFill>
                  <a:srgbClr val="404040"/>
                </a:solidFill>
              </a:defRPr>
            </a:pPr>
            <a:endParaRPr lang="en-US" sz="800" dirty="0"/>
          </a:p>
          <a:p>
            <a:pPr marL="298964" indent="-298964" defTabSz="896111">
              <a:lnSpc>
                <a:spcPct val="90000"/>
              </a:lnSpc>
              <a:spcBef>
                <a:spcPts val="300"/>
              </a:spcBef>
              <a:defRPr sz="1900">
                <a:solidFill>
                  <a:srgbClr val="404040"/>
                </a:solidFill>
              </a:defRPr>
            </a:pPr>
            <a:r>
              <a:rPr lang="en-US" sz="2400" dirty="0"/>
              <a:t>Appeal Forms and information can be found at: </a:t>
            </a:r>
            <a:r>
              <a:rPr lang="en-US" sz="2400" u="sng" dirty="0">
                <a:solidFill>
                  <a:srgbClr val="0000FF"/>
                </a:solidFill>
                <a:uFill>
                  <a:solidFill>
                    <a:srgbClr val="0000FF"/>
                  </a:solidFill>
                </a:uFill>
                <a:hlinkClick r:id="rId2"/>
              </a:rPr>
              <a:t>http://www.dmas.virginia.gov/#/appealsresources</a:t>
            </a:r>
          </a:p>
        </p:txBody>
      </p:sp>
      <p:pic>
        <p:nvPicPr>
          <p:cNvPr id="8" name="Graphic 7" descr="Scales of justice">
            <a:extLst>
              <a:ext uri="{FF2B5EF4-FFF2-40B4-BE49-F238E27FC236}">
                <a16:creationId xmlns:a16="http://schemas.microsoft.com/office/drawing/2014/main" id="{0CEFC31E-A8EB-4553-BAF4-49BEE5AA9A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3925" y="4328543"/>
            <a:ext cx="1890075" cy="1890075"/>
          </a:xfrm>
          <a:prstGeom prst="rect">
            <a:avLst/>
          </a:prstGeom>
        </p:spPr>
      </p:pic>
      <p:sp>
        <p:nvSpPr>
          <p:cNvPr id="9" name="Slide Number Placeholder 1">
            <a:extLst>
              <a:ext uri="{FF2B5EF4-FFF2-40B4-BE49-F238E27FC236}">
                <a16:creationId xmlns:a16="http://schemas.microsoft.com/office/drawing/2014/main" id="{F8162C5E-6DFC-F740-A3FD-3A3D7284181F}"/>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35</a:t>
            </a:fld>
            <a:endParaRPr lang="en-US"/>
          </a:p>
        </p:txBody>
      </p:sp>
    </p:spTree>
    <p:extLst>
      <p:ext uri="{BB962C8B-B14F-4D97-AF65-F5344CB8AC3E}">
        <p14:creationId xmlns:p14="http://schemas.microsoft.com/office/powerpoint/2010/main" val="237817454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Important Information &amp; FAQs</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6" name="Title 1">
            <a:extLst>
              <a:ext uri="{FF2B5EF4-FFF2-40B4-BE49-F238E27FC236}">
                <a16:creationId xmlns:a16="http://schemas.microsoft.com/office/drawing/2014/main" id="{1C735F42-37FC-475B-904E-DFA658AD7535}"/>
              </a:ext>
            </a:extLst>
          </p:cNvPr>
          <p:cNvSpPr txBox="1">
            <a:spLocks/>
          </p:cNvSpPr>
          <p:nvPr/>
        </p:nvSpPr>
        <p:spPr>
          <a:xfrm>
            <a:off x="466528" y="923114"/>
            <a:ext cx="8229600" cy="54179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sz="2400" dirty="0">
                <a:solidFill>
                  <a:schemeClr val="tx1"/>
                </a:solidFill>
              </a:rPr>
              <a:t>Reentry</a:t>
            </a:r>
          </a:p>
        </p:txBody>
      </p:sp>
      <p:sp>
        <p:nvSpPr>
          <p:cNvPr id="7" name="Content Placeholder 2">
            <a:extLst>
              <a:ext uri="{FF2B5EF4-FFF2-40B4-BE49-F238E27FC236}">
                <a16:creationId xmlns:a16="http://schemas.microsoft.com/office/drawing/2014/main" id="{00CB96AD-FE89-41E4-8128-A254A6B9080A}"/>
              </a:ext>
            </a:extLst>
          </p:cNvPr>
          <p:cNvSpPr txBox="1">
            <a:spLocks/>
          </p:cNvSpPr>
          <p:nvPr/>
        </p:nvSpPr>
        <p:spPr>
          <a:xfrm>
            <a:off x="606487" y="2121250"/>
            <a:ext cx="8229600" cy="4525966"/>
          </a:xfrm>
          <a:prstGeom prst="rect">
            <a:avLst/>
          </a:prstGeom>
        </p:spPr>
        <p:txBody>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91438" indent="-91438">
              <a:lnSpc>
                <a:spcPct val="81000"/>
              </a:lnSpc>
              <a:spcBef>
                <a:spcPts val="1200"/>
              </a:spcBef>
              <a:buClr>
                <a:srgbClr val="E48312"/>
              </a:buClr>
              <a:buSzPct val="100000"/>
              <a:buFont typeface="Calibri"/>
              <a:buChar char=" "/>
              <a:defRPr sz="2000" b="1">
                <a:solidFill>
                  <a:srgbClr val="404040"/>
                </a:solidFill>
              </a:defRPr>
            </a:pPr>
            <a:r>
              <a:rPr lang="en-US" sz="2000" dirty="0"/>
              <a:t>For inmates who have Medicaid while incarcerated: </a:t>
            </a:r>
          </a:p>
          <a:p>
            <a:pPr marL="221455" indent="-221455">
              <a:lnSpc>
                <a:spcPct val="81000"/>
              </a:lnSpc>
              <a:spcBef>
                <a:spcPts val="1200"/>
              </a:spcBef>
              <a:defRPr sz="2000">
                <a:solidFill>
                  <a:srgbClr val="404040"/>
                </a:solidFill>
              </a:defRPr>
            </a:pPr>
            <a:r>
              <a:rPr lang="en-US" sz="2000" dirty="0"/>
              <a:t>If inmates leave with incarcerated coverage, the only service Medicaid will pay for in the community is a hospital stay. </a:t>
            </a:r>
            <a:r>
              <a:rPr lang="en-US" sz="2000" u="sng" dirty="0"/>
              <a:t>But incarcerated coverage cannot automatically be switched to community coverage.</a:t>
            </a:r>
          </a:p>
          <a:p>
            <a:pPr marL="221455" indent="-221455">
              <a:lnSpc>
                <a:spcPct val="81000"/>
              </a:lnSpc>
              <a:spcBef>
                <a:spcPts val="1200"/>
              </a:spcBef>
              <a:defRPr sz="2000">
                <a:solidFill>
                  <a:srgbClr val="404040"/>
                </a:solidFill>
              </a:defRPr>
            </a:pPr>
            <a:r>
              <a:rPr lang="en-US" sz="2000" dirty="0"/>
              <a:t>Medicaid eligibility must be reevaluated (partial review) to redetermine the household size and document whether there is additional income (e.g., from a spouse or children). </a:t>
            </a:r>
          </a:p>
          <a:p>
            <a:pPr marL="221455" indent="-221455">
              <a:lnSpc>
                <a:spcPct val="81000"/>
              </a:lnSpc>
              <a:spcBef>
                <a:spcPts val="1200"/>
              </a:spcBef>
              <a:defRPr sz="2000">
                <a:solidFill>
                  <a:srgbClr val="404040"/>
                </a:solidFill>
              </a:defRPr>
            </a:pPr>
            <a:r>
              <a:rPr lang="en-US" sz="2000" dirty="0"/>
              <a:t>Please complete the “Communication Form” and send to CVIU. The Communication Form will ask for the Medicaid ID number, future address, people in the new household, and the projected release date. </a:t>
            </a:r>
          </a:p>
          <a:p>
            <a:pPr marL="91438" indent="-91438">
              <a:lnSpc>
                <a:spcPct val="81000"/>
              </a:lnSpc>
              <a:spcBef>
                <a:spcPts val="1200"/>
              </a:spcBef>
              <a:buClr>
                <a:srgbClr val="E48312"/>
              </a:buClr>
              <a:buSzPct val="100000"/>
              <a:buFont typeface="Calibri"/>
              <a:buChar char=" "/>
              <a:defRPr sz="2000" b="1">
                <a:solidFill>
                  <a:srgbClr val="404040"/>
                </a:solidFill>
              </a:defRPr>
            </a:pPr>
            <a:r>
              <a:rPr lang="en-US" sz="2000" dirty="0"/>
              <a:t>Be SURE to include new household information – </a:t>
            </a:r>
          </a:p>
          <a:p>
            <a:pPr marL="91438" indent="-91438">
              <a:lnSpc>
                <a:spcPct val="81000"/>
              </a:lnSpc>
              <a:spcBef>
                <a:spcPts val="1200"/>
              </a:spcBef>
              <a:buClr>
                <a:srgbClr val="E48312"/>
              </a:buClr>
              <a:buSzPct val="100000"/>
              <a:buFont typeface="Calibri"/>
              <a:buChar char=" "/>
              <a:defRPr sz="2000" b="1">
                <a:solidFill>
                  <a:srgbClr val="404040"/>
                </a:solidFill>
              </a:defRPr>
            </a:pPr>
            <a:r>
              <a:rPr lang="en-US" sz="2000" dirty="0"/>
              <a:t>Otherwise at this time coverage will be terminated. </a:t>
            </a:r>
          </a:p>
        </p:txBody>
      </p:sp>
      <p:pic>
        <p:nvPicPr>
          <p:cNvPr id="9" name="Graphic 8" descr="House">
            <a:extLst>
              <a:ext uri="{FF2B5EF4-FFF2-40B4-BE49-F238E27FC236}">
                <a16:creationId xmlns:a16="http://schemas.microsoft.com/office/drawing/2014/main" id="{A3902D83-D3B4-465F-9995-ADA2D4A544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01453" y="4707703"/>
            <a:ext cx="1786380" cy="1786380"/>
          </a:xfrm>
          <a:prstGeom prst="rect">
            <a:avLst/>
          </a:prstGeom>
        </p:spPr>
      </p:pic>
      <p:sp>
        <p:nvSpPr>
          <p:cNvPr id="10" name="TextBox 9">
            <a:extLst>
              <a:ext uri="{FF2B5EF4-FFF2-40B4-BE49-F238E27FC236}">
                <a16:creationId xmlns:a16="http://schemas.microsoft.com/office/drawing/2014/main" id="{AD107DBE-A4FC-4174-932B-283F0ABCE4CB}"/>
              </a:ext>
            </a:extLst>
          </p:cNvPr>
          <p:cNvSpPr txBox="1"/>
          <p:nvPr/>
        </p:nvSpPr>
        <p:spPr>
          <a:xfrm>
            <a:off x="199211" y="1395519"/>
            <a:ext cx="8764233" cy="53289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91438" indent="-91438">
              <a:lnSpc>
                <a:spcPct val="81000"/>
              </a:lnSpc>
              <a:spcBef>
                <a:spcPts val="1200"/>
              </a:spcBef>
              <a:buClr>
                <a:srgbClr val="E48312"/>
              </a:buClr>
              <a:buSzPct val="100000"/>
              <a:buFont typeface="Calibri"/>
              <a:buChar char=" "/>
              <a:defRPr sz="2000">
                <a:solidFill>
                  <a:srgbClr val="404040"/>
                </a:solidFill>
              </a:defRPr>
            </a:pPr>
            <a:r>
              <a:rPr lang="en-US" sz="2300" b="1" dirty="0"/>
              <a:t>Jails can begin Medicaid pre-release planning 45 days prior to release. </a:t>
            </a:r>
          </a:p>
        </p:txBody>
      </p:sp>
      <p:sp>
        <p:nvSpPr>
          <p:cNvPr id="11" name="Slide Number Placeholder 1">
            <a:extLst>
              <a:ext uri="{FF2B5EF4-FFF2-40B4-BE49-F238E27FC236}">
                <a16:creationId xmlns:a16="http://schemas.microsoft.com/office/drawing/2014/main" id="{D9BB9C60-748C-8046-AB88-56D2C1CEDCBC}"/>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36</a:t>
            </a:fld>
            <a:endParaRPr lang="en-US"/>
          </a:p>
        </p:txBody>
      </p:sp>
    </p:spTree>
    <p:extLst>
      <p:ext uri="{BB962C8B-B14F-4D97-AF65-F5344CB8AC3E}">
        <p14:creationId xmlns:p14="http://schemas.microsoft.com/office/powerpoint/2010/main" val="47246462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Important Information &amp; FAQs</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pic>
        <p:nvPicPr>
          <p:cNvPr id="8" name="Picture Placeholder 1" descr="Picture Placeholder 1">
            <a:extLst>
              <a:ext uri="{FF2B5EF4-FFF2-40B4-BE49-F238E27FC236}">
                <a16:creationId xmlns:a16="http://schemas.microsoft.com/office/drawing/2014/main" id="{88EDD9A1-7D6F-416D-A930-F782C4AD95F2}"/>
              </a:ext>
            </a:extLst>
          </p:cNvPr>
          <p:cNvPicPr>
            <a:picLocks noChangeAspect="1"/>
          </p:cNvPicPr>
          <p:nvPr/>
        </p:nvPicPr>
        <p:blipFill>
          <a:blip r:embed="rId2"/>
          <a:srcRect l="249" r="249"/>
          <a:stretch>
            <a:fillRect/>
          </a:stretch>
        </p:blipFill>
        <p:spPr>
          <a:xfrm>
            <a:off x="1231138" y="1443129"/>
            <a:ext cx="6681724" cy="5011295"/>
          </a:xfrm>
          <a:prstGeom prst="rect">
            <a:avLst/>
          </a:prstGeom>
          <a:ln w="12700">
            <a:miter lim="400000"/>
          </a:ln>
        </p:spPr>
      </p:pic>
      <p:sp>
        <p:nvSpPr>
          <p:cNvPr id="11" name="Title 1">
            <a:extLst>
              <a:ext uri="{FF2B5EF4-FFF2-40B4-BE49-F238E27FC236}">
                <a16:creationId xmlns:a16="http://schemas.microsoft.com/office/drawing/2014/main" id="{FD7EC368-87E1-48B6-B2DC-1199787849E1}"/>
              </a:ext>
            </a:extLst>
          </p:cNvPr>
          <p:cNvSpPr txBox="1">
            <a:spLocks/>
          </p:cNvSpPr>
          <p:nvPr/>
        </p:nvSpPr>
        <p:spPr>
          <a:xfrm>
            <a:off x="466528" y="923114"/>
            <a:ext cx="8229600" cy="54179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sz="2400" dirty="0">
                <a:solidFill>
                  <a:schemeClr val="tx1"/>
                </a:solidFill>
              </a:rPr>
              <a:t>Reentry</a:t>
            </a:r>
          </a:p>
        </p:txBody>
      </p:sp>
      <p:sp>
        <p:nvSpPr>
          <p:cNvPr id="7" name="Slide Number Placeholder 1">
            <a:extLst>
              <a:ext uri="{FF2B5EF4-FFF2-40B4-BE49-F238E27FC236}">
                <a16:creationId xmlns:a16="http://schemas.microsoft.com/office/drawing/2014/main" id="{C394E910-50DF-C54F-B633-5E2D1276F8CA}"/>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37</a:t>
            </a:fld>
            <a:endParaRPr lang="en-US"/>
          </a:p>
        </p:txBody>
      </p:sp>
    </p:spTree>
    <p:extLst>
      <p:ext uri="{BB962C8B-B14F-4D97-AF65-F5344CB8AC3E}">
        <p14:creationId xmlns:p14="http://schemas.microsoft.com/office/powerpoint/2010/main" val="287921745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11" name="Title 1">
            <a:extLst>
              <a:ext uri="{FF2B5EF4-FFF2-40B4-BE49-F238E27FC236}">
                <a16:creationId xmlns:a16="http://schemas.microsoft.com/office/drawing/2014/main" id="{FD7EC368-87E1-48B6-B2DC-1199787849E1}"/>
              </a:ext>
            </a:extLst>
          </p:cNvPr>
          <p:cNvSpPr txBox="1">
            <a:spLocks/>
          </p:cNvSpPr>
          <p:nvPr/>
        </p:nvSpPr>
        <p:spPr>
          <a:xfrm>
            <a:off x="466528" y="923114"/>
            <a:ext cx="8229600" cy="54179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sz="2400" dirty="0">
                <a:solidFill>
                  <a:schemeClr val="tx1"/>
                </a:solidFill>
              </a:rPr>
              <a:t>Using the Medicaid Provider Portal</a:t>
            </a:r>
          </a:p>
        </p:txBody>
      </p:sp>
      <p:sp>
        <p:nvSpPr>
          <p:cNvPr id="6" name="Title 1">
            <a:extLst>
              <a:ext uri="{FF2B5EF4-FFF2-40B4-BE49-F238E27FC236}">
                <a16:creationId xmlns:a16="http://schemas.microsoft.com/office/drawing/2014/main" id="{6A757F27-DC5C-444D-B584-8ED057462402}"/>
              </a:ext>
            </a:extLst>
          </p:cNvPr>
          <p:cNvSpPr txBox="1">
            <a:spLocks/>
          </p:cNvSpPr>
          <p:nvPr/>
        </p:nvSpPr>
        <p:spPr>
          <a:xfrm>
            <a:off x="1" y="9331"/>
            <a:ext cx="9143999"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Accessing Medicaid Eligibility Information</a:t>
            </a:r>
          </a:p>
        </p:txBody>
      </p:sp>
      <p:grpSp>
        <p:nvGrpSpPr>
          <p:cNvPr id="9" name="Content Placeholder 5">
            <a:extLst>
              <a:ext uri="{FF2B5EF4-FFF2-40B4-BE49-F238E27FC236}">
                <a16:creationId xmlns:a16="http://schemas.microsoft.com/office/drawing/2014/main" id="{03EF30E8-B7BA-474D-BF08-A1ACE9CC78EA}"/>
              </a:ext>
            </a:extLst>
          </p:cNvPr>
          <p:cNvGrpSpPr/>
          <p:nvPr/>
        </p:nvGrpSpPr>
        <p:grpSpPr>
          <a:xfrm>
            <a:off x="631496" y="2386827"/>
            <a:ext cx="8064632" cy="2661651"/>
            <a:chOff x="0" y="0"/>
            <a:chExt cx="8064630" cy="2661649"/>
          </a:xfrm>
        </p:grpSpPr>
        <p:sp>
          <p:nvSpPr>
            <p:cNvPr id="10" name="Shape">
              <a:extLst>
                <a:ext uri="{FF2B5EF4-FFF2-40B4-BE49-F238E27FC236}">
                  <a16:creationId xmlns:a16="http://schemas.microsoft.com/office/drawing/2014/main" id="{58FF5E4E-DE69-4D7A-977F-F27003D8B152}"/>
                </a:ext>
              </a:extLst>
            </p:cNvPr>
            <p:cNvSpPr/>
            <p:nvPr/>
          </p:nvSpPr>
          <p:spPr>
            <a:xfrm>
              <a:off x="650690" y="0"/>
              <a:ext cx="1433442" cy="1235251"/>
            </a:xfrm>
            <a:custGeom>
              <a:avLst/>
              <a:gdLst/>
              <a:ahLst/>
              <a:cxnLst>
                <a:cxn ang="0">
                  <a:pos x="wd2" y="hd2"/>
                </a:cxn>
                <a:cxn ang="5400000">
                  <a:pos x="wd2" y="hd2"/>
                </a:cxn>
                <a:cxn ang="10800000">
                  <a:pos x="wd2" y="hd2"/>
                </a:cxn>
                <a:cxn ang="16200000">
                  <a:pos x="wd2" y="hd2"/>
                </a:cxn>
              </a:cxnLst>
              <a:rect l="0" t="0" r="r" b="b"/>
              <a:pathLst>
                <a:path w="21600" h="21600" extrusionOk="0">
                  <a:moveTo>
                    <a:pt x="6421" y="0"/>
                  </a:moveTo>
                  <a:lnTo>
                    <a:pt x="21600" y="0"/>
                  </a:lnTo>
                  <a:lnTo>
                    <a:pt x="21600" y="15179"/>
                  </a:lnTo>
                  <a:cubicBezTo>
                    <a:pt x="21600" y="18725"/>
                    <a:pt x="18725" y="21600"/>
                    <a:pt x="15179" y="21600"/>
                  </a:cubicBezTo>
                  <a:lnTo>
                    <a:pt x="0" y="21600"/>
                  </a:lnTo>
                  <a:lnTo>
                    <a:pt x="0" y="6421"/>
                  </a:lnTo>
                  <a:cubicBezTo>
                    <a:pt x="0" y="2875"/>
                    <a:pt x="2875" y="0"/>
                    <a:pt x="6421" y="0"/>
                  </a:cubicBezTo>
                  <a:close/>
                </a:path>
              </a:pathLst>
            </a:custGeom>
            <a:solidFill>
              <a:schemeClr val="accent2">
                <a:hueOff val="5830906"/>
                <a:satOff val="14244"/>
                <a:lumOff val="-4509"/>
              </a:schemeClr>
            </a:solidFill>
            <a:ln w="12700" cap="flat">
              <a:noFill/>
              <a:miter lim="400000"/>
            </a:ln>
            <a:effectLst/>
          </p:spPr>
          <p:txBody>
            <a:bodyPr wrap="square" lIns="45718" tIns="45718" rIns="45718" bIns="45718" numCol="1" anchor="t">
              <a:noAutofit/>
            </a:bodyPr>
            <a:lstStyle/>
            <a:p>
              <a:pPr algn="ctr" defTabSz="457200">
                <a:lnSpc>
                  <a:spcPct val="90000"/>
                </a:lnSpc>
                <a:spcBef>
                  <a:spcPts val="1200"/>
                </a:spcBef>
                <a:defRPr sz="2000" b="1">
                  <a:solidFill>
                    <a:schemeClr val="accent2">
                      <a:hueOff val="5830906"/>
                      <a:satOff val="14244"/>
                      <a:lumOff val="-4509"/>
                    </a:schemeClr>
                  </a:solidFill>
                  <a:latin typeface="Corbel"/>
                  <a:ea typeface="Corbel"/>
                  <a:cs typeface="Corbel"/>
                  <a:sym typeface="Corbel"/>
                </a:defRPr>
              </a:pPr>
              <a:endParaRPr/>
            </a:p>
          </p:txBody>
        </p:sp>
        <p:sp>
          <p:nvSpPr>
            <p:cNvPr id="12" name="Square">
              <a:extLst>
                <a:ext uri="{FF2B5EF4-FFF2-40B4-BE49-F238E27FC236}">
                  <a16:creationId xmlns:a16="http://schemas.microsoft.com/office/drawing/2014/main" id="{D9C7DCC0-C72B-48CE-9009-610C80DE520C}"/>
                </a:ext>
              </a:extLst>
            </p:cNvPr>
            <p:cNvSpPr/>
            <p:nvPr/>
          </p:nvSpPr>
          <p:spPr>
            <a:xfrm>
              <a:off x="956176" y="263250"/>
              <a:ext cx="822467" cy="708752"/>
            </a:xfrm>
            <a:prstGeom prst="rect">
              <a:avLst/>
            </a:prstGeom>
            <a:blipFill rotWithShape="1">
              <a:blip r:embed="rId2"/>
              <a:srcRect/>
              <a:stretch>
                <a:fillRect/>
              </a:stretch>
            </a:blipFill>
            <a:ln w="12700" cap="flat">
              <a:noFill/>
              <a:miter lim="400000"/>
            </a:ln>
            <a:effectLst/>
          </p:spPr>
          <p:txBody>
            <a:bodyPr wrap="square" lIns="45718" tIns="45718" rIns="45718" bIns="45718" numCol="1" anchor="t">
              <a:noAutofit/>
            </a:bodyPr>
            <a:lstStyle/>
            <a:p>
              <a:pPr algn="ctr" defTabSz="457200">
                <a:lnSpc>
                  <a:spcPct val="90000"/>
                </a:lnSpc>
                <a:spcBef>
                  <a:spcPts val="1200"/>
                </a:spcBef>
                <a:defRPr sz="2000" b="1">
                  <a:solidFill>
                    <a:srgbClr val="404040"/>
                  </a:solidFill>
                  <a:latin typeface="Corbel"/>
                  <a:ea typeface="Corbel"/>
                  <a:cs typeface="Corbel"/>
                  <a:sym typeface="Corbel"/>
                </a:defRPr>
              </a:pPr>
              <a:endParaRPr/>
            </a:p>
          </p:txBody>
        </p:sp>
        <p:sp>
          <p:nvSpPr>
            <p:cNvPr id="13" name="check online to see if someone has Medicaid">
              <a:extLst>
                <a:ext uri="{FF2B5EF4-FFF2-40B4-BE49-F238E27FC236}">
                  <a16:creationId xmlns:a16="http://schemas.microsoft.com/office/drawing/2014/main" id="{11049719-5058-4E8C-9697-4A53FAD4B46E}"/>
                </a:ext>
              </a:extLst>
            </p:cNvPr>
            <p:cNvSpPr txBox="1"/>
            <p:nvPr/>
          </p:nvSpPr>
          <p:spPr>
            <a:xfrm>
              <a:off x="0" y="1620001"/>
              <a:ext cx="2542363" cy="10416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defTabSz="1066800">
                <a:spcBef>
                  <a:spcPts val="1000"/>
                </a:spcBef>
                <a:defRPr sz="2400" cap="all">
                  <a:solidFill>
                    <a:srgbClr val="404040"/>
                  </a:solidFill>
                  <a:latin typeface="Corbel"/>
                  <a:ea typeface="Corbel"/>
                  <a:cs typeface="Corbel"/>
                  <a:sym typeface="Corbel"/>
                </a:defRPr>
              </a:lvl1pPr>
            </a:lstStyle>
            <a:p>
              <a:r>
                <a:t>check online to see if someone has Medicaid</a:t>
              </a:r>
            </a:p>
          </p:txBody>
        </p:sp>
        <p:sp>
          <p:nvSpPr>
            <p:cNvPr id="14" name="Shape">
              <a:extLst>
                <a:ext uri="{FF2B5EF4-FFF2-40B4-BE49-F238E27FC236}">
                  <a16:creationId xmlns:a16="http://schemas.microsoft.com/office/drawing/2014/main" id="{ECA39BA3-9E33-4392-A122-996AAE8468D1}"/>
                </a:ext>
              </a:extLst>
            </p:cNvPr>
            <p:cNvSpPr/>
            <p:nvPr/>
          </p:nvSpPr>
          <p:spPr>
            <a:xfrm>
              <a:off x="3411824" y="0"/>
              <a:ext cx="1433442" cy="1235251"/>
            </a:xfrm>
            <a:custGeom>
              <a:avLst/>
              <a:gdLst/>
              <a:ahLst/>
              <a:cxnLst>
                <a:cxn ang="0">
                  <a:pos x="wd2" y="hd2"/>
                </a:cxn>
                <a:cxn ang="5400000">
                  <a:pos x="wd2" y="hd2"/>
                </a:cxn>
                <a:cxn ang="10800000">
                  <a:pos x="wd2" y="hd2"/>
                </a:cxn>
                <a:cxn ang="16200000">
                  <a:pos x="wd2" y="hd2"/>
                </a:cxn>
              </a:cxnLst>
              <a:rect l="0" t="0" r="r" b="b"/>
              <a:pathLst>
                <a:path w="21600" h="21600" extrusionOk="0">
                  <a:moveTo>
                    <a:pt x="6421" y="0"/>
                  </a:moveTo>
                  <a:lnTo>
                    <a:pt x="21600" y="0"/>
                  </a:lnTo>
                  <a:lnTo>
                    <a:pt x="21600" y="15179"/>
                  </a:lnTo>
                  <a:cubicBezTo>
                    <a:pt x="21600" y="18725"/>
                    <a:pt x="18725" y="21600"/>
                    <a:pt x="15179" y="21600"/>
                  </a:cubicBezTo>
                  <a:lnTo>
                    <a:pt x="0" y="21600"/>
                  </a:lnTo>
                  <a:lnTo>
                    <a:pt x="0" y="6421"/>
                  </a:lnTo>
                  <a:cubicBezTo>
                    <a:pt x="0" y="2875"/>
                    <a:pt x="2875" y="0"/>
                    <a:pt x="6421" y="0"/>
                  </a:cubicBezTo>
                  <a:close/>
                </a:path>
              </a:pathLst>
            </a:custGeom>
            <a:solidFill>
              <a:schemeClr val="accent2">
                <a:hueOff val="5830906"/>
                <a:satOff val="14244"/>
                <a:lumOff val="-4509"/>
              </a:schemeClr>
            </a:solidFill>
            <a:ln w="12700" cap="flat">
              <a:noFill/>
              <a:miter lim="400000"/>
            </a:ln>
            <a:effectLst/>
          </p:spPr>
          <p:txBody>
            <a:bodyPr wrap="square" lIns="45718" tIns="45718" rIns="45718" bIns="45718" numCol="1" anchor="t">
              <a:noAutofit/>
            </a:bodyPr>
            <a:lstStyle/>
            <a:p>
              <a:pPr algn="ctr" defTabSz="457200">
                <a:lnSpc>
                  <a:spcPct val="90000"/>
                </a:lnSpc>
                <a:spcBef>
                  <a:spcPts val="1200"/>
                </a:spcBef>
                <a:defRPr sz="2000" b="1">
                  <a:solidFill>
                    <a:srgbClr val="404040"/>
                  </a:solidFill>
                  <a:latin typeface="Corbel"/>
                  <a:ea typeface="Corbel"/>
                  <a:cs typeface="Corbel"/>
                  <a:sym typeface="Corbel"/>
                </a:defRPr>
              </a:pPr>
              <a:endParaRPr/>
            </a:p>
          </p:txBody>
        </p:sp>
        <p:sp>
          <p:nvSpPr>
            <p:cNvPr id="15" name="Square">
              <a:extLst>
                <a:ext uri="{FF2B5EF4-FFF2-40B4-BE49-F238E27FC236}">
                  <a16:creationId xmlns:a16="http://schemas.microsoft.com/office/drawing/2014/main" id="{4A1409AF-D4EF-4CDD-B6A9-59DB2C729C47}"/>
                </a:ext>
              </a:extLst>
            </p:cNvPr>
            <p:cNvSpPr/>
            <p:nvPr/>
          </p:nvSpPr>
          <p:spPr>
            <a:xfrm>
              <a:off x="3717312" y="263250"/>
              <a:ext cx="822467" cy="708752"/>
            </a:xfrm>
            <a:prstGeom prst="rect">
              <a:avLst/>
            </a:prstGeom>
            <a:blipFill rotWithShape="1">
              <a:blip r:embed="rId3"/>
              <a:srcRect/>
              <a:stretch>
                <a:fillRect/>
              </a:stretch>
            </a:blipFill>
            <a:ln w="12700" cap="flat">
              <a:noFill/>
              <a:miter lim="400000"/>
            </a:ln>
            <a:effectLst/>
          </p:spPr>
          <p:txBody>
            <a:bodyPr wrap="square" lIns="45718" tIns="45718" rIns="45718" bIns="45718" numCol="1" anchor="t">
              <a:noAutofit/>
            </a:bodyPr>
            <a:lstStyle/>
            <a:p>
              <a:pPr algn="ctr" defTabSz="457200">
                <a:lnSpc>
                  <a:spcPct val="90000"/>
                </a:lnSpc>
                <a:spcBef>
                  <a:spcPts val="1200"/>
                </a:spcBef>
                <a:defRPr sz="2000" b="1">
                  <a:solidFill>
                    <a:srgbClr val="404040"/>
                  </a:solidFill>
                  <a:latin typeface="Corbel"/>
                  <a:ea typeface="Corbel"/>
                  <a:cs typeface="Corbel"/>
                  <a:sym typeface="Corbel"/>
                </a:defRPr>
              </a:pPr>
              <a:endParaRPr/>
            </a:p>
          </p:txBody>
        </p:sp>
        <p:sp>
          <p:nvSpPr>
            <p:cNvPr id="16" name="See what type of Medicaid coverage it is">
              <a:extLst>
                <a:ext uri="{FF2B5EF4-FFF2-40B4-BE49-F238E27FC236}">
                  <a16:creationId xmlns:a16="http://schemas.microsoft.com/office/drawing/2014/main" id="{66210657-4BB9-4A37-916D-9688CB9E6C93}"/>
                </a:ext>
              </a:extLst>
            </p:cNvPr>
            <p:cNvSpPr txBox="1"/>
            <p:nvPr/>
          </p:nvSpPr>
          <p:spPr>
            <a:xfrm>
              <a:off x="2857362" y="1620001"/>
              <a:ext cx="2542364" cy="10416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defTabSz="1066800">
                <a:spcBef>
                  <a:spcPts val="1000"/>
                </a:spcBef>
                <a:defRPr sz="2400" cap="all">
                  <a:solidFill>
                    <a:srgbClr val="404040"/>
                  </a:solidFill>
                  <a:latin typeface="Corbel"/>
                  <a:ea typeface="Corbel"/>
                  <a:cs typeface="Corbel"/>
                  <a:sym typeface="Corbel"/>
                </a:defRPr>
              </a:lvl1pPr>
            </a:lstStyle>
            <a:p>
              <a:r>
                <a:t>See what type of Medicaid coverage it is </a:t>
              </a:r>
            </a:p>
          </p:txBody>
        </p:sp>
        <p:sp>
          <p:nvSpPr>
            <p:cNvPr id="17" name="Shape">
              <a:extLst>
                <a:ext uri="{FF2B5EF4-FFF2-40B4-BE49-F238E27FC236}">
                  <a16:creationId xmlns:a16="http://schemas.microsoft.com/office/drawing/2014/main" id="{9AC05E2A-DE4E-4671-A452-226CAF3C2980}"/>
                </a:ext>
              </a:extLst>
            </p:cNvPr>
            <p:cNvSpPr/>
            <p:nvPr/>
          </p:nvSpPr>
          <p:spPr>
            <a:xfrm>
              <a:off x="6172959" y="0"/>
              <a:ext cx="1433442" cy="1235251"/>
            </a:xfrm>
            <a:custGeom>
              <a:avLst/>
              <a:gdLst/>
              <a:ahLst/>
              <a:cxnLst>
                <a:cxn ang="0">
                  <a:pos x="wd2" y="hd2"/>
                </a:cxn>
                <a:cxn ang="5400000">
                  <a:pos x="wd2" y="hd2"/>
                </a:cxn>
                <a:cxn ang="10800000">
                  <a:pos x="wd2" y="hd2"/>
                </a:cxn>
                <a:cxn ang="16200000">
                  <a:pos x="wd2" y="hd2"/>
                </a:cxn>
              </a:cxnLst>
              <a:rect l="0" t="0" r="r" b="b"/>
              <a:pathLst>
                <a:path w="21600" h="21600" extrusionOk="0">
                  <a:moveTo>
                    <a:pt x="6421" y="0"/>
                  </a:moveTo>
                  <a:lnTo>
                    <a:pt x="21600" y="0"/>
                  </a:lnTo>
                  <a:lnTo>
                    <a:pt x="21600" y="15179"/>
                  </a:lnTo>
                  <a:cubicBezTo>
                    <a:pt x="21600" y="18725"/>
                    <a:pt x="18725" y="21600"/>
                    <a:pt x="15179" y="21600"/>
                  </a:cubicBezTo>
                  <a:lnTo>
                    <a:pt x="0" y="21600"/>
                  </a:lnTo>
                  <a:lnTo>
                    <a:pt x="0" y="6421"/>
                  </a:lnTo>
                  <a:cubicBezTo>
                    <a:pt x="0" y="2875"/>
                    <a:pt x="2875" y="0"/>
                    <a:pt x="6421" y="0"/>
                  </a:cubicBezTo>
                  <a:close/>
                </a:path>
              </a:pathLst>
            </a:custGeom>
            <a:solidFill>
              <a:schemeClr val="accent2">
                <a:hueOff val="5830906"/>
                <a:satOff val="14244"/>
                <a:lumOff val="-4509"/>
              </a:schemeClr>
            </a:solidFill>
            <a:ln w="12700" cap="flat">
              <a:noFill/>
              <a:miter lim="400000"/>
            </a:ln>
            <a:effectLst/>
          </p:spPr>
          <p:txBody>
            <a:bodyPr wrap="square" lIns="45718" tIns="45718" rIns="45718" bIns="45718" numCol="1" anchor="t">
              <a:noAutofit/>
            </a:bodyPr>
            <a:lstStyle/>
            <a:p>
              <a:pPr algn="ctr" defTabSz="457200">
                <a:lnSpc>
                  <a:spcPct val="90000"/>
                </a:lnSpc>
                <a:spcBef>
                  <a:spcPts val="1200"/>
                </a:spcBef>
                <a:defRPr sz="2000" b="1">
                  <a:solidFill>
                    <a:srgbClr val="404040"/>
                  </a:solidFill>
                  <a:latin typeface="Corbel"/>
                  <a:ea typeface="Corbel"/>
                  <a:cs typeface="Corbel"/>
                  <a:sym typeface="Corbel"/>
                </a:defRPr>
              </a:pPr>
              <a:endParaRPr/>
            </a:p>
          </p:txBody>
        </p:sp>
        <p:sp>
          <p:nvSpPr>
            <p:cNvPr id="18" name="Square">
              <a:extLst>
                <a:ext uri="{FF2B5EF4-FFF2-40B4-BE49-F238E27FC236}">
                  <a16:creationId xmlns:a16="http://schemas.microsoft.com/office/drawing/2014/main" id="{A98A710E-8263-4A1A-9149-2092A6B0BB6C}"/>
                </a:ext>
              </a:extLst>
            </p:cNvPr>
            <p:cNvSpPr/>
            <p:nvPr/>
          </p:nvSpPr>
          <p:spPr>
            <a:xfrm>
              <a:off x="6478446" y="263250"/>
              <a:ext cx="822467" cy="708752"/>
            </a:xfrm>
            <a:prstGeom prst="rect">
              <a:avLst/>
            </a:prstGeom>
            <a:blipFill rotWithShape="1">
              <a:blip r:embed="rId4"/>
              <a:srcRect/>
              <a:stretch>
                <a:fillRect/>
              </a:stretch>
            </a:blipFill>
            <a:ln w="12700" cap="flat">
              <a:noFill/>
              <a:miter lim="400000"/>
            </a:ln>
            <a:effectLst/>
          </p:spPr>
          <p:txBody>
            <a:bodyPr wrap="square" lIns="45718" tIns="45718" rIns="45718" bIns="45718" numCol="1" anchor="t">
              <a:noAutofit/>
            </a:bodyPr>
            <a:lstStyle/>
            <a:p>
              <a:pPr algn="ctr" defTabSz="457200">
                <a:lnSpc>
                  <a:spcPct val="90000"/>
                </a:lnSpc>
                <a:spcBef>
                  <a:spcPts val="1200"/>
                </a:spcBef>
                <a:defRPr sz="2000" b="1">
                  <a:solidFill>
                    <a:srgbClr val="404040"/>
                  </a:solidFill>
                  <a:latin typeface="Corbel"/>
                  <a:ea typeface="Corbel"/>
                  <a:cs typeface="Corbel"/>
                  <a:sym typeface="Corbel"/>
                </a:defRPr>
              </a:pPr>
              <a:endParaRPr/>
            </a:p>
          </p:txBody>
        </p:sp>
        <p:sp>
          <p:nvSpPr>
            <p:cNvPr id="19" name="Obtain the Medicaid ID number">
              <a:extLst>
                <a:ext uri="{FF2B5EF4-FFF2-40B4-BE49-F238E27FC236}">
                  <a16:creationId xmlns:a16="http://schemas.microsoft.com/office/drawing/2014/main" id="{E73D46FE-B19B-413C-B793-91498FE9D70E}"/>
                </a:ext>
              </a:extLst>
            </p:cNvPr>
            <p:cNvSpPr txBox="1"/>
            <p:nvPr/>
          </p:nvSpPr>
          <p:spPr>
            <a:xfrm>
              <a:off x="5714728" y="1620001"/>
              <a:ext cx="2349903" cy="10416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defTabSz="1066800">
                <a:spcBef>
                  <a:spcPts val="1000"/>
                </a:spcBef>
                <a:defRPr sz="2400" cap="all">
                  <a:solidFill>
                    <a:srgbClr val="404040"/>
                  </a:solidFill>
                  <a:latin typeface="Corbel"/>
                  <a:ea typeface="Corbel"/>
                  <a:cs typeface="Corbel"/>
                  <a:sym typeface="Corbel"/>
                </a:defRPr>
              </a:lvl1pPr>
            </a:lstStyle>
            <a:p>
              <a:r>
                <a:t>Obtain the Medicaid ID number</a:t>
              </a:r>
            </a:p>
          </p:txBody>
        </p:sp>
      </p:grpSp>
      <p:sp>
        <p:nvSpPr>
          <p:cNvPr id="20" name="Slide Number Placeholder 1">
            <a:extLst>
              <a:ext uri="{FF2B5EF4-FFF2-40B4-BE49-F238E27FC236}">
                <a16:creationId xmlns:a16="http://schemas.microsoft.com/office/drawing/2014/main" id="{00613C43-D63E-F447-97AB-994606E597F7}"/>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38</a:t>
            </a:fld>
            <a:endParaRPr lang="en-US"/>
          </a:p>
        </p:txBody>
      </p:sp>
    </p:spTree>
    <p:extLst>
      <p:ext uri="{BB962C8B-B14F-4D97-AF65-F5344CB8AC3E}">
        <p14:creationId xmlns:p14="http://schemas.microsoft.com/office/powerpoint/2010/main" val="421330128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11" name="Title 1">
            <a:extLst>
              <a:ext uri="{FF2B5EF4-FFF2-40B4-BE49-F238E27FC236}">
                <a16:creationId xmlns:a16="http://schemas.microsoft.com/office/drawing/2014/main" id="{FD7EC368-87E1-48B6-B2DC-1199787849E1}"/>
              </a:ext>
            </a:extLst>
          </p:cNvPr>
          <p:cNvSpPr txBox="1">
            <a:spLocks/>
          </p:cNvSpPr>
          <p:nvPr/>
        </p:nvSpPr>
        <p:spPr>
          <a:xfrm>
            <a:off x="466528" y="923114"/>
            <a:ext cx="8229600" cy="54179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sz="2400" dirty="0">
                <a:solidFill>
                  <a:schemeClr val="tx1"/>
                </a:solidFill>
              </a:rPr>
              <a:t>Using the Medicaid Provider Portal</a:t>
            </a:r>
          </a:p>
        </p:txBody>
      </p:sp>
      <p:sp>
        <p:nvSpPr>
          <p:cNvPr id="6" name="Title 1">
            <a:extLst>
              <a:ext uri="{FF2B5EF4-FFF2-40B4-BE49-F238E27FC236}">
                <a16:creationId xmlns:a16="http://schemas.microsoft.com/office/drawing/2014/main" id="{6A757F27-DC5C-444D-B584-8ED057462402}"/>
              </a:ext>
            </a:extLst>
          </p:cNvPr>
          <p:cNvSpPr txBox="1">
            <a:spLocks/>
          </p:cNvSpPr>
          <p:nvPr/>
        </p:nvSpPr>
        <p:spPr>
          <a:xfrm>
            <a:off x="1" y="9331"/>
            <a:ext cx="9143999"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Accessing Medicaid Eligibility Information</a:t>
            </a:r>
          </a:p>
        </p:txBody>
      </p:sp>
      <p:sp>
        <p:nvSpPr>
          <p:cNvPr id="20" name="Content Placeholder 2">
            <a:extLst>
              <a:ext uri="{FF2B5EF4-FFF2-40B4-BE49-F238E27FC236}">
                <a16:creationId xmlns:a16="http://schemas.microsoft.com/office/drawing/2014/main" id="{12072865-D4F0-42A9-B525-E7035D46602E}"/>
              </a:ext>
            </a:extLst>
          </p:cNvPr>
          <p:cNvSpPr txBox="1">
            <a:spLocks/>
          </p:cNvSpPr>
          <p:nvPr/>
        </p:nvSpPr>
        <p:spPr>
          <a:xfrm>
            <a:off x="466528" y="1464909"/>
            <a:ext cx="8229600" cy="5088903"/>
          </a:xfrm>
          <a:prstGeom prst="rect">
            <a:avLst/>
          </a:prstGeom>
        </p:spPr>
        <p:txBody>
          <a:bodyPr>
            <a:normAutofit/>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169735" indent="-169735" defTabSz="804672" hangingPunct="1">
              <a:lnSpc>
                <a:spcPct val="90000"/>
              </a:lnSpc>
              <a:spcBef>
                <a:spcPts val="1000"/>
              </a:spcBef>
              <a:defRPr sz="1500">
                <a:solidFill>
                  <a:srgbClr val="404040"/>
                </a:solidFill>
              </a:defRPr>
            </a:pPr>
            <a:r>
              <a:rPr lang="en-US" sz="1800" dirty="0">
                <a:solidFill>
                  <a:srgbClr val="404040"/>
                </a:solidFill>
              </a:rPr>
              <a:t>Detailed Instructions for gaining access to the Medicaid Provider Portal:</a:t>
            </a:r>
          </a:p>
          <a:p>
            <a:pPr marL="546026" lvl="1" indent="-143690" defTabSz="804672" hangingPunct="1">
              <a:lnSpc>
                <a:spcPct val="90000"/>
              </a:lnSpc>
              <a:spcBef>
                <a:spcPts val="300"/>
              </a:spcBef>
              <a:defRPr sz="1400" u="sng">
                <a:solidFill>
                  <a:srgbClr val="2998E3"/>
                </a:solidFill>
                <a:uFill>
                  <a:solidFill>
                    <a:srgbClr val="2998E3"/>
                  </a:solidFill>
                </a:uFill>
              </a:defRPr>
            </a:pPr>
            <a:r>
              <a:rPr lang="en-US" sz="1800" u="sng" dirty="0">
                <a:solidFill>
                  <a:srgbClr val="0000FF"/>
                </a:solidFill>
                <a:uFill>
                  <a:solidFill>
                    <a:srgbClr val="0000FF"/>
                  </a:solidFill>
                </a:uFill>
                <a:hlinkClick r:id="rId2"/>
              </a:rPr>
              <a:t>www.statehealthpartners.com</a:t>
            </a:r>
            <a:endParaRPr lang="en-US" sz="1800" u="sng" dirty="0">
              <a:solidFill>
                <a:srgbClr val="404040"/>
              </a:solidFill>
              <a:uFill>
                <a:solidFill>
                  <a:srgbClr val="2998E3"/>
                </a:solidFill>
              </a:uFill>
            </a:endParaRPr>
          </a:p>
          <a:p>
            <a:pPr marL="546026" lvl="1" indent="-143690" defTabSz="804672" hangingPunct="1">
              <a:lnSpc>
                <a:spcPct val="90000"/>
              </a:lnSpc>
              <a:spcBef>
                <a:spcPts val="300"/>
              </a:spcBef>
              <a:defRPr sz="1400">
                <a:solidFill>
                  <a:srgbClr val="404040"/>
                </a:solidFill>
              </a:defRPr>
            </a:pPr>
            <a:r>
              <a:rPr lang="en-US" sz="1800" dirty="0">
                <a:solidFill>
                  <a:srgbClr val="404040"/>
                </a:solidFill>
              </a:rPr>
              <a:t>Under “Client Login” go to “DMAS and Jails”</a:t>
            </a:r>
          </a:p>
          <a:p>
            <a:pPr marL="546026" lvl="1" indent="-143690" defTabSz="804672" hangingPunct="1">
              <a:lnSpc>
                <a:spcPct val="90000"/>
              </a:lnSpc>
              <a:spcBef>
                <a:spcPts val="300"/>
              </a:spcBef>
              <a:defRPr sz="1400">
                <a:solidFill>
                  <a:srgbClr val="404040"/>
                </a:solidFill>
              </a:defRPr>
            </a:pPr>
            <a:r>
              <a:rPr lang="en-US" sz="1800" dirty="0">
                <a:solidFill>
                  <a:srgbClr val="404040"/>
                </a:solidFill>
              </a:rPr>
              <a:t>The password is: MEDICAID</a:t>
            </a:r>
          </a:p>
          <a:p>
            <a:pPr marL="546026" lvl="1" indent="-143690" defTabSz="804672" hangingPunct="1">
              <a:lnSpc>
                <a:spcPct val="90000"/>
              </a:lnSpc>
              <a:spcBef>
                <a:spcPts val="300"/>
              </a:spcBef>
              <a:defRPr sz="1400">
                <a:solidFill>
                  <a:srgbClr val="404040"/>
                </a:solidFill>
              </a:defRPr>
            </a:pPr>
            <a:r>
              <a:rPr lang="en-US" sz="1800" dirty="0">
                <a:solidFill>
                  <a:srgbClr val="404040"/>
                </a:solidFill>
              </a:rPr>
              <a:t>Instructions are under the heading “Accessing Medicaid ID Numbers” </a:t>
            </a:r>
          </a:p>
          <a:p>
            <a:pPr marL="198023" indent="-198023" defTabSz="804672" hangingPunct="1">
              <a:lnSpc>
                <a:spcPct val="90000"/>
              </a:lnSpc>
              <a:spcBef>
                <a:spcPts val="1000"/>
              </a:spcBef>
              <a:defRPr sz="1800">
                <a:solidFill>
                  <a:srgbClr val="404040"/>
                </a:solidFill>
              </a:defRPr>
            </a:pPr>
            <a:r>
              <a:rPr lang="en-US" sz="1800" dirty="0">
                <a:solidFill>
                  <a:srgbClr val="404040"/>
                </a:solidFill>
              </a:rPr>
              <a:t>To access the system, jails must get an “Atypical Provider Identification Number” (API).</a:t>
            </a:r>
          </a:p>
          <a:p>
            <a:pPr marL="198023" indent="-198023" defTabSz="804672" hangingPunct="1">
              <a:lnSpc>
                <a:spcPct val="90000"/>
              </a:lnSpc>
              <a:spcBef>
                <a:spcPts val="1000"/>
              </a:spcBef>
              <a:defRPr sz="1800">
                <a:solidFill>
                  <a:srgbClr val="404040"/>
                </a:solidFill>
              </a:defRPr>
            </a:pPr>
            <a:r>
              <a:rPr lang="en-US" sz="1800" dirty="0">
                <a:solidFill>
                  <a:srgbClr val="404040"/>
                </a:solidFill>
              </a:rPr>
              <a:t> You will be applying for an API as a “Consumer Directed or CD Services Facilitator.” Note- while jails are not these types of providers this is the selection you should make.</a:t>
            </a:r>
          </a:p>
          <a:p>
            <a:pPr marL="198023" indent="-198023" defTabSz="804672" hangingPunct="1">
              <a:lnSpc>
                <a:spcPct val="90000"/>
              </a:lnSpc>
              <a:spcBef>
                <a:spcPts val="1000"/>
              </a:spcBef>
              <a:defRPr sz="1800">
                <a:solidFill>
                  <a:srgbClr val="404040"/>
                </a:solidFill>
              </a:defRPr>
            </a:pPr>
            <a:r>
              <a:rPr lang="en-US" sz="1800" dirty="0">
                <a:solidFill>
                  <a:srgbClr val="404040"/>
                </a:solidFill>
              </a:rPr>
              <a:t> You will probably want the Superintendent to be listed as the Administrator “applying” for access. </a:t>
            </a:r>
          </a:p>
          <a:p>
            <a:pPr marL="198023" indent="-198023" defTabSz="804672" hangingPunct="1">
              <a:lnSpc>
                <a:spcPct val="90000"/>
              </a:lnSpc>
              <a:spcBef>
                <a:spcPts val="1000"/>
              </a:spcBef>
              <a:defRPr sz="1800">
                <a:solidFill>
                  <a:srgbClr val="404040"/>
                </a:solidFill>
              </a:defRPr>
            </a:pPr>
            <a:r>
              <a:rPr lang="en-US" sz="1800" dirty="0">
                <a:solidFill>
                  <a:srgbClr val="404040"/>
                </a:solidFill>
              </a:rPr>
              <a:t> It takes about an hour of staff time to complete the applications, and up to 10 days for the system to provide you with the API. </a:t>
            </a:r>
          </a:p>
          <a:p>
            <a:pPr marL="198023" indent="-198023" defTabSz="804672" hangingPunct="1">
              <a:lnSpc>
                <a:spcPct val="90000"/>
              </a:lnSpc>
              <a:spcBef>
                <a:spcPts val="1000"/>
              </a:spcBef>
              <a:defRPr sz="1800">
                <a:solidFill>
                  <a:srgbClr val="404040"/>
                </a:solidFill>
              </a:defRPr>
            </a:pPr>
            <a:r>
              <a:rPr lang="en-US" sz="1800" dirty="0">
                <a:solidFill>
                  <a:srgbClr val="404040"/>
                </a:solidFill>
              </a:rPr>
              <a:t>Once you have the API you can access the Medicaid Provider Portal.  </a:t>
            </a:r>
          </a:p>
        </p:txBody>
      </p:sp>
      <p:sp>
        <p:nvSpPr>
          <p:cNvPr id="7" name="Slide Number Placeholder 1">
            <a:extLst>
              <a:ext uri="{FF2B5EF4-FFF2-40B4-BE49-F238E27FC236}">
                <a16:creationId xmlns:a16="http://schemas.microsoft.com/office/drawing/2014/main" id="{7BD081DF-7626-4F4E-A8FC-E01DF3E3BD5D}"/>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39</a:t>
            </a:fld>
            <a:endParaRPr lang="en-US"/>
          </a:p>
        </p:txBody>
      </p:sp>
    </p:spTree>
    <p:extLst>
      <p:ext uri="{BB962C8B-B14F-4D97-AF65-F5344CB8AC3E}">
        <p14:creationId xmlns:p14="http://schemas.microsoft.com/office/powerpoint/2010/main" val="281412535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ctangle 4"/>
          <p:cNvSpPr/>
          <p:nvPr/>
        </p:nvSpPr>
        <p:spPr>
          <a:xfrm>
            <a:off x="-9264" y="2264494"/>
            <a:ext cx="4740675" cy="3639156"/>
          </a:xfrm>
          <a:prstGeom prst="rect">
            <a:avLst/>
          </a:prstGeom>
          <a:solidFill>
            <a:srgbClr val="FFFFFF">
              <a:alpha val="75541"/>
            </a:srgbClr>
          </a:solidFill>
          <a:ln w="12700">
            <a:miter lim="400000"/>
          </a:ln>
        </p:spPr>
        <p:txBody>
          <a:bodyPr lIns="45718" tIns="45718" rIns="45718" bIns="45718" anchor="ctr"/>
          <a:lstStyle/>
          <a:p>
            <a:pPr algn="ctr" defTabSz="457200">
              <a:spcBef>
                <a:spcPts val="300"/>
              </a:spcBef>
              <a:defRPr sz="5000" b="1">
                <a:solidFill>
                  <a:srgbClr val="FFFFFF"/>
                </a:solidFill>
                <a:latin typeface="Corbel"/>
                <a:ea typeface="Corbel"/>
                <a:cs typeface="Corbel"/>
                <a:sym typeface="Corbel"/>
              </a:defRPr>
            </a:pPr>
            <a:endParaRPr/>
          </a:p>
        </p:txBody>
      </p:sp>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Medicaid’s Importance to Jails</a:t>
            </a:r>
          </a:p>
        </p:txBody>
      </p:sp>
      <p:sp>
        <p:nvSpPr>
          <p:cNvPr id="8" name="Title 5">
            <a:extLst>
              <a:ext uri="{FF2B5EF4-FFF2-40B4-BE49-F238E27FC236}">
                <a16:creationId xmlns:a16="http://schemas.microsoft.com/office/drawing/2014/main" id="{3588D1D7-4039-46B4-A0D4-33D6AF93045A}"/>
              </a:ext>
            </a:extLst>
          </p:cNvPr>
          <p:cNvSpPr txBox="1"/>
          <p:nvPr/>
        </p:nvSpPr>
        <p:spPr>
          <a:xfrm>
            <a:off x="358931" y="1419615"/>
            <a:ext cx="2184402" cy="20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defTabSz="457200">
              <a:defRPr sz="4000">
                <a:solidFill>
                  <a:schemeClr val="accent2">
                    <a:hueOff val="5830906"/>
                    <a:satOff val="14244"/>
                    <a:lumOff val="-4509"/>
                  </a:schemeClr>
                </a:solidFill>
                <a:latin typeface="Webdings"/>
                <a:ea typeface="Webdings"/>
                <a:cs typeface="Webdings"/>
                <a:sym typeface="Webdings"/>
              </a:defRPr>
            </a:pPr>
            <a:r>
              <a:rPr dirty="0"/>
              <a:t></a:t>
            </a:r>
            <a:endParaRPr dirty="0">
              <a:solidFill>
                <a:srgbClr val="D43C67"/>
              </a:solidFill>
            </a:endParaRPr>
          </a:p>
          <a:p>
            <a:pPr algn="ctr" defTabSz="457200">
              <a:defRPr sz="2400" b="1">
                <a:solidFill>
                  <a:srgbClr val="404040"/>
                </a:solidFill>
                <a:latin typeface="Corbel"/>
                <a:ea typeface="Corbel"/>
                <a:cs typeface="Corbel"/>
                <a:sym typeface="Corbel"/>
              </a:defRPr>
            </a:pPr>
            <a:r>
              <a:rPr dirty="0"/>
              <a:t>Jails are Required to Provide Healthcare</a:t>
            </a:r>
          </a:p>
        </p:txBody>
      </p:sp>
      <p:sp>
        <p:nvSpPr>
          <p:cNvPr id="9" name="Title 5">
            <a:extLst>
              <a:ext uri="{FF2B5EF4-FFF2-40B4-BE49-F238E27FC236}">
                <a16:creationId xmlns:a16="http://schemas.microsoft.com/office/drawing/2014/main" id="{1EEA3ECD-4B62-46E1-867A-F0A375F7EBC4}"/>
              </a:ext>
            </a:extLst>
          </p:cNvPr>
          <p:cNvSpPr txBox="1"/>
          <p:nvPr/>
        </p:nvSpPr>
        <p:spPr>
          <a:xfrm>
            <a:off x="367029" y="4235020"/>
            <a:ext cx="2184402" cy="12727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defTabSz="457200">
              <a:defRPr sz="4000">
                <a:solidFill>
                  <a:schemeClr val="accent2">
                    <a:hueOff val="5830906"/>
                    <a:satOff val="14244"/>
                    <a:lumOff val="-4509"/>
                  </a:schemeClr>
                </a:solidFill>
                <a:latin typeface="Webdings"/>
                <a:ea typeface="Webdings"/>
                <a:cs typeface="Webdings"/>
                <a:sym typeface="Webdings"/>
              </a:defRPr>
            </a:pPr>
            <a:r>
              <a:rPr dirty="0"/>
              <a:t></a:t>
            </a:r>
            <a:endParaRPr sz="4400" dirty="0"/>
          </a:p>
          <a:p>
            <a:pPr algn="ctr" defTabSz="457200">
              <a:defRPr sz="2400" b="1">
                <a:solidFill>
                  <a:srgbClr val="404040"/>
                </a:solidFill>
                <a:latin typeface="Corbel"/>
                <a:ea typeface="Corbel"/>
                <a:cs typeface="Corbel"/>
                <a:sym typeface="Corbel"/>
              </a:defRPr>
            </a:pPr>
            <a:r>
              <a:rPr dirty="0"/>
              <a:t>Preexisting Conditions</a:t>
            </a:r>
          </a:p>
        </p:txBody>
      </p:sp>
      <p:sp>
        <p:nvSpPr>
          <p:cNvPr id="10" name="Rectangle 3">
            <a:extLst>
              <a:ext uri="{FF2B5EF4-FFF2-40B4-BE49-F238E27FC236}">
                <a16:creationId xmlns:a16="http://schemas.microsoft.com/office/drawing/2014/main" id="{515CBA8C-2428-4515-843A-9816CDB5A9A1}"/>
              </a:ext>
            </a:extLst>
          </p:cNvPr>
          <p:cNvSpPr txBox="1"/>
          <p:nvPr/>
        </p:nvSpPr>
        <p:spPr>
          <a:xfrm>
            <a:off x="2631488" y="1758800"/>
            <a:ext cx="6153581" cy="4447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140367" indent="-140367" defTabSz="457200">
              <a:spcBef>
                <a:spcPts val="300"/>
              </a:spcBef>
              <a:buSzPct val="100000"/>
              <a:buChar char="•"/>
              <a:defRPr sz="2400">
                <a:latin typeface="Corbel"/>
                <a:ea typeface="Corbel"/>
                <a:cs typeface="Corbel"/>
                <a:sym typeface="Corbel"/>
              </a:defRPr>
            </a:pPr>
            <a:r>
              <a:rPr dirty="0"/>
              <a:t>Jails have a Constitutional duty to provide healthcare (8</a:t>
            </a:r>
            <a:r>
              <a:rPr baseline="30000" dirty="0"/>
              <a:t>th</a:t>
            </a:r>
            <a:r>
              <a:rPr dirty="0"/>
              <a:t> Amendment).</a:t>
            </a:r>
            <a:endParaRPr sz="1400" dirty="0"/>
          </a:p>
          <a:p>
            <a:pPr marL="140367" indent="-140367" defTabSz="457200">
              <a:spcBef>
                <a:spcPts val="300"/>
              </a:spcBef>
              <a:buSzPct val="100000"/>
              <a:buChar char="•"/>
              <a:defRPr sz="2400">
                <a:latin typeface="Corbel"/>
                <a:ea typeface="Corbel"/>
                <a:cs typeface="Corbel"/>
                <a:sym typeface="Corbel"/>
              </a:defRPr>
            </a:pPr>
            <a:r>
              <a:rPr dirty="0"/>
              <a:t>High prevalence of mental illness and substance use disorders in jails. </a:t>
            </a:r>
            <a:endParaRPr sz="1400" dirty="0"/>
          </a:p>
          <a:p>
            <a:pPr marL="140367" indent="-140367" defTabSz="457200">
              <a:spcBef>
                <a:spcPts val="300"/>
              </a:spcBef>
              <a:buSzPct val="100000"/>
              <a:buChar char="•"/>
              <a:defRPr sz="1400">
                <a:latin typeface="Corbel"/>
                <a:ea typeface="Corbel"/>
                <a:cs typeface="Corbel"/>
                <a:sym typeface="Corbel"/>
              </a:defRPr>
            </a:pPr>
            <a:endParaRPr sz="1400" dirty="0"/>
          </a:p>
          <a:p>
            <a:pPr marL="140367" indent="-140367" defTabSz="457200">
              <a:spcBef>
                <a:spcPts val="300"/>
              </a:spcBef>
              <a:buSzPct val="100000"/>
              <a:buChar char="•"/>
              <a:defRPr sz="1400">
                <a:latin typeface="Corbel"/>
                <a:ea typeface="Corbel"/>
                <a:cs typeface="Corbel"/>
                <a:sym typeface="Corbel"/>
              </a:defRPr>
            </a:pPr>
            <a:endParaRPr sz="1400" dirty="0"/>
          </a:p>
          <a:p>
            <a:pPr marL="140367" indent="-140367" defTabSz="457200">
              <a:spcBef>
                <a:spcPts val="300"/>
              </a:spcBef>
              <a:buSzPct val="100000"/>
              <a:buChar char="•"/>
              <a:defRPr sz="2400">
                <a:latin typeface="Corbel"/>
                <a:ea typeface="Corbel"/>
                <a:cs typeface="Corbel"/>
                <a:sym typeface="Corbel"/>
              </a:defRPr>
            </a:pPr>
            <a:r>
              <a:rPr dirty="0"/>
              <a:t>Jails are NOT required to cover preexisting conditions.</a:t>
            </a:r>
            <a:endParaRPr sz="1400" dirty="0"/>
          </a:p>
          <a:p>
            <a:pPr marL="140367" indent="-140367" defTabSz="457200">
              <a:spcBef>
                <a:spcPts val="300"/>
              </a:spcBef>
              <a:buSzPct val="100000"/>
              <a:buChar char="•"/>
              <a:defRPr sz="2400">
                <a:latin typeface="Corbel"/>
                <a:ea typeface="Corbel"/>
                <a:cs typeface="Corbel"/>
                <a:sym typeface="Corbel"/>
              </a:defRPr>
            </a:pPr>
            <a:r>
              <a:rPr dirty="0"/>
              <a:t>This impacts access to hospital care.</a:t>
            </a:r>
            <a:endParaRPr sz="1400" dirty="0"/>
          </a:p>
          <a:p>
            <a:pPr marL="140367" indent="-140367" defTabSz="457200">
              <a:spcBef>
                <a:spcPts val="300"/>
              </a:spcBef>
              <a:buSzPct val="100000"/>
              <a:buChar char="•"/>
              <a:defRPr sz="2400">
                <a:latin typeface="Corbel"/>
                <a:ea typeface="Corbel"/>
                <a:cs typeface="Corbel"/>
                <a:sym typeface="Corbel"/>
              </a:defRPr>
            </a:pPr>
            <a:r>
              <a:rPr dirty="0"/>
              <a:t>Inmates are responsible for payment, typically with no source of income and no health coverage.</a:t>
            </a:r>
          </a:p>
        </p:txBody>
      </p:sp>
      <p:sp>
        <p:nvSpPr>
          <p:cNvPr id="11" name="Slide Number Placeholder 1">
            <a:extLst>
              <a:ext uri="{FF2B5EF4-FFF2-40B4-BE49-F238E27FC236}">
                <a16:creationId xmlns:a16="http://schemas.microsoft.com/office/drawing/2014/main" id="{79D66F97-7476-2647-9C14-847C8A48048E}"/>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4</a:t>
            </a:fld>
            <a:endParaRPr lang="en-US"/>
          </a:p>
        </p:txBody>
      </p:sp>
    </p:spTree>
    <p:extLst>
      <p:ext uri="{BB962C8B-B14F-4D97-AF65-F5344CB8AC3E}">
        <p14:creationId xmlns:p14="http://schemas.microsoft.com/office/powerpoint/2010/main" val="2853208536"/>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Title 1"/>
          <p:cNvSpPr txBox="1">
            <a:spLocks noGrp="1"/>
          </p:cNvSpPr>
          <p:nvPr>
            <p:ph type="title"/>
          </p:nvPr>
        </p:nvSpPr>
        <p:spPr>
          <a:xfrm>
            <a:off x="457200" y="274637"/>
            <a:ext cx="8229600" cy="715965"/>
          </a:xfrm>
          <a:prstGeom prst="rect">
            <a:avLst/>
          </a:prstGeom>
        </p:spPr>
        <p:txBody>
          <a:bodyPr/>
          <a:lstStyle/>
          <a:p>
            <a:r>
              <a:rPr lang="en-US" dirty="0"/>
              <a:t>1</a:t>
            </a:r>
            <a:r>
              <a:rPr lang="en-US" baseline="30000" dirty="0"/>
              <a:t>st</a:t>
            </a:r>
            <a:r>
              <a:rPr lang="en-US" dirty="0"/>
              <a:t> Apply for a Provider ID Number</a:t>
            </a:r>
            <a:endParaRPr dirty="0"/>
          </a:p>
        </p:txBody>
      </p:sp>
      <p:pic>
        <p:nvPicPr>
          <p:cNvPr id="2" name="Picture 1">
            <a:extLst>
              <a:ext uri="{FF2B5EF4-FFF2-40B4-BE49-F238E27FC236}">
                <a16:creationId xmlns:a16="http://schemas.microsoft.com/office/drawing/2014/main" id="{8E6DD437-98C0-44A2-A0EA-101C071FB8E7}"/>
              </a:ext>
            </a:extLst>
          </p:cNvPr>
          <p:cNvPicPr>
            <a:picLocks noChangeAspect="1"/>
          </p:cNvPicPr>
          <p:nvPr/>
        </p:nvPicPr>
        <p:blipFill>
          <a:blip r:embed="rId2"/>
          <a:stretch>
            <a:fillRect/>
          </a:stretch>
        </p:blipFill>
        <p:spPr>
          <a:xfrm>
            <a:off x="0" y="1065230"/>
            <a:ext cx="9144000" cy="5171369"/>
          </a:xfrm>
          <a:prstGeom prst="rect">
            <a:avLst/>
          </a:prstGeom>
        </p:spPr>
      </p:pic>
      <p:sp>
        <p:nvSpPr>
          <p:cNvPr id="379" name="Text Placeholder 2"/>
          <p:cNvSpPr txBox="1">
            <a:spLocks noGrp="1"/>
          </p:cNvSpPr>
          <p:nvPr>
            <p:ph type="body" idx="1"/>
          </p:nvPr>
        </p:nvSpPr>
        <p:spPr>
          <a:xfrm>
            <a:off x="457200" y="1065230"/>
            <a:ext cx="8229600" cy="5060934"/>
          </a:xfrm>
          <a:prstGeom prst="rect">
            <a:avLst/>
          </a:prstGeom>
        </p:spPr>
        <p:txBody>
          <a:bodyPr/>
          <a:lstStyle/>
          <a:p>
            <a:pPr marL="0" indent="0">
              <a:buNone/>
            </a:pPr>
            <a:endParaRPr dirty="0"/>
          </a:p>
        </p:txBody>
      </p:sp>
      <p:sp>
        <p:nvSpPr>
          <p:cNvPr id="6" name="Slide Number Placeholder 1">
            <a:extLst>
              <a:ext uri="{FF2B5EF4-FFF2-40B4-BE49-F238E27FC236}">
                <a16:creationId xmlns:a16="http://schemas.microsoft.com/office/drawing/2014/main" id="{995F9DBC-21A0-BC44-B777-025940436342}"/>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40</a:t>
            </a:fld>
            <a:endParaRPr lang="en-US"/>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1AF0-7610-4FA6-89D8-5EB5E92D8FD5}"/>
              </a:ext>
            </a:extLst>
          </p:cNvPr>
          <p:cNvSpPr>
            <a:spLocks noGrp="1"/>
          </p:cNvSpPr>
          <p:nvPr>
            <p:ph type="title"/>
          </p:nvPr>
        </p:nvSpPr>
        <p:spPr/>
        <p:txBody>
          <a:bodyPr>
            <a:normAutofit fontScale="90000"/>
          </a:bodyPr>
          <a:lstStyle/>
          <a:p>
            <a:r>
              <a:rPr lang="en-US" dirty="0"/>
              <a:t>Then Access DMAS Medicaid Web Portal</a:t>
            </a:r>
          </a:p>
        </p:txBody>
      </p:sp>
      <p:pic>
        <p:nvPicPr>
          <p:cNvPr id="4" name="Picture 3">
            <a:extLst>
              <a:ext uri="{FF2B5EF4-FFF2-40B4-BE49-F238E27FC236}">
                <a16:creationId xmlns:a16="http://schemas.microsoft.com/office/drawing/2014/main" id="{658A9680-CAC2-4751-9D0C-172156D6FCDB}"/>
              </a:ext>
            </a:extLst>
          </p:cNvPr>
          <p:cNvPicPr>
            <a:picLocks noChangeAspect="1"/>
          </p:cNvPicPr>
          <p:nvPr/>
        </p:nvPicPr>
        <p:blipFill>
          <a:blip r:embed="rId2"/>
          <a:stretch>
            <a:fillRect/>
          </a:stretch>
        </p:blipFill>
        <p:spPr>
          <a:xfrm>
            <a:off x="598749" y="862699"/>
            <a:ext cx="8088051" cy="5550623"/>
          </a:xfrm>
          <a:prstGeom prst="rect">
            <a:avLst/>
          </a:prstGeom>
        </p:spPr>
      </p:pic>
      <p:sp>
        <p:nvSpPr>
          <p:cNvPr id="5" name="Slide Number Placeholder 1">
            <a:extLst>
              <a:ext uri="{FF2B5EF4-FFF2-40B4-BE49-F238E27FC236}">
                <a16:creationId xmlns:a16="http://schemas.microsoft.com/office/drawing/2014/main" id="{85818FB5-5573-8749-A7A0-D342C424D12D}"/>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41</a:t>
            </a:fld>
            <a:endParaRPr lang="en-US"/>
          </a:p>
        </p:txBody>
      </p:sp>
    </p:spTree>
    <p:extLst>
      <p:ext uri="{BB962C8B-B14F-4D97-AF65-F5344CB8AC3E}">
        <p14:creationId xmlns:p14="http://schemas.microsoft.com/office/powerpoint/2010/main" val="103576389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D320-D8ED-44E8-BA7C-7770B6061C95}"/>
              </a:ext>
            </a:extLst>
          </p:cNvPr>
          <p:cNvSpPr>
            <a:spLocks noGrp="1"/>
          </p:cNvSpPr>
          <p:nvPr>
            <p:ph type="title"/>
          </p:nvPr>
        </p:nvSpPr>
        <p:spPr/>
        <p:txBody>
          <a:bodyPr/>
          <a:lstStyle/>
          <a:p>
            <a:r>
              <a:rPr lang="en-US" dirty="0"/>
              <a:t>DMAS Medicaid Web Portal</a:t>
            </a:r>
          </a:p>
        </p:txBody>
      </p:sp>
      <p:pic>
        <p:nvPicPr>
          <p:cNvPr id="4" name="Picture 3">
            <a:extLst>
              <a:ext uri="{FF2B5EF4-FFF2-40B4-BE49-F238E27FC236}">
                <a16:creationId xmlns:a16="http://schemas.microsoft.com/office/drawing/2014/main" id="{4FA869BB-9868-4A56-AAB8-94A53941E220}"/>
              </a:ext>
            </a:extLst>
          </p:cNvPr>
          <p:cNvPicPr>
            <a:picLocks noChangeAspect="1"/>
          </p:cNvPicPr>
          <p:nvPr/>
        </p:nvPicPr>
        <p:blipFill>
          <a:blip r:embed="rId2"/>
          <a:stretch>
            <a:fillRect/>
          </a:stretch>
        </p:blipFill>
        <p:spPr>
          <a:xfrm>
            <a:off x="801278" y="990601"/>
            <a:ext cx="8074058" cy="5363065"/>
          </a:xfrm>
          <a:prstGeom prst="rect">
            <a:avLst/>
          </a:prstGeom>
        </p:spPr>
      </p:pic>
      <p:sp>
        <p:nvSpPr>
          <p:cNvPr id="5" name="Slide Number Placeholder 1">
            <a:extLst>
              <a:ext uri="{FF2B5EF4-FFF2-40B4-BE49-F238E27FC236}">
                <a16:creationId xmlns:a16="http://schemas.microsoft.com/office/drawing/2014/main" id="{F492A418-862D-2C46-A6B7-F90B09DA4794}"/>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42</a:t>
            </a:fld>
            <a:endParaRPr lang="en-US"/>
          </a:p>
        </p:txBody>
      </p:sp>
    </p:spTree>
    <p:extLst>
      <p:ext uri="{BB962C8B-B14F-4D97-AF65-F5344CB8AC3E}">
        <p14:creationId xmlns:p14="http://schemas.microsoft.com/office/powerpoint/2010/main" val="257547308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6" name="Title 1">
            <a:extLst>
              <a:ext uri="{FF2B5EF4-FFF2-40B4-BE49-F238E27FC236}">
                <a16:creationId xmlns:a16="http://schemas.microsoft.com/office/drawing/2014/main" id="{6A757F27-DC5C-444D-B584-8ED057462402}"/>
              </a:ext>
            </a:extLst>
          </p:cNvPr>
          <p:cNvSpPr txBox="1">
            <a:spLocks/>
          </p:cNvSpPr>
          <p:nvPr/>
        </p:nvSpPr>
        <p:spPr>
          <a:xfrm>
            <a:off x="1" y="9331"/>
            <a:ext cx="9143999"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Work in Process</a:t>
            </a:r>
          </a:p>
        </p:txBody>
      </p:sp>
      <p:sp>
        <p:nvSpPr>
          <p:cNvPr id="20" name="Content Placeholder 2">
            <a:extLst>
              <a:ext uri="{FF2B5EF4-FFF2-40B4-BE49-F238E27FC236}">
                <a16:creationId xmlns:a16="http://schemas.microsoft.com/office/drawing/2014/main" id="{12072865-D4F0-42A9-B525-E7035D46602E}"/>
              </a:ext>
            </a:extLst>
          </p:cNvPr>
          <p:cNvSpPr txBox="1">
            <a:spLocks/>
          </p:cNvSpPr>
          <p:nvPr/>
        </p:nvSpPr>
        <p:spPr>
          <a:xfrm>
            <a:off x="485193" y="1300294"/>
            <a:ext cx="8229600" cy="4730999"/>
          </a:xfrm>
          <a:prstGeom prst="rect">
            <a:avLst/>
          </a:prstGeom>
        </p:spPr>
        <p:txBody>
          <a:bodyPr>
            <a:normAutofit/>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a:lnSpc>
                <a:spcPct val="90000"/>
              </a:lnSpc>
              <a:spcBef>
                <a:spcPts val="1200"/>
              </a:spcBef>
              <a:buClr>
                <a:srgbClr val="E48312"/>
              </a:buClr>
              <a:buSzPct val="100000"/>
              <a:buFont typeface="Wingdings" panose="05000000000000000000" pitchFamily="2" charset="2"/>
              <a:buChar char="§"/>
              <a:defRPr sz="1800">
                <a:solidFill>
                  <a:srgbClr val="404040"/>
                </a:solidFill>
              </a:defRPr>
            </a:pPr>
            <a:r>
              <a:rPr lang="en-US" sz="2400" dirty="0"/>
              <a:t>Data Exchange is still in development. </a:t>
            </a:r>
          </a:p>
          <a:p>
            <a:pPr>
              <a:lnSpc>
                <a:spcPct val="90000"/>
              </a:lnSpc>
              <a:spcBef>
                <a:spcPts val="1200"/>
              </a:spcBef>
              <a:buClr>
                <a:srgbClr val="E48312"/>
              </a:buClr>
              <a:buSzPct val="100000"/>
              <a:buFont typeface="Wingdings" panose="05000000000000000000" pitchFamily="2" charset="2"/>
              <a:buChar char="§"/>
              <a:defRPr sz="1800">
                <a:solidFill>
                  <a:srgbClr val="404040"/>
                </a:solidFill>
              </a:defRPr>
            </a:pPr>
            <a:r>
              <a:rPr lang="en-US" sz="2400" dirty="0"/>
              <a:t>Reentry – Policy considerations to encourage continued coverage upon release. </a:t>
            </a:r>
          </a:p>
          <a:p>
            <a:pPr marL="0" indent="0" defTabSz="804672" hangingPunct="1">
              <a:lnSpc>
                <a:spcPct val="90000"/>
              </a:lnSpc>
              <a:spcBef>
                <a:spcPts val="1000"/>
              </a:spcBef>
              <a:buNone/>
              <a:defRPr sz="1500">
                <a:solidFill>
                  <a:srgbClr val="404040"/>
                </a:solidFill>
              </a:defRPr>
            </a:pPr>
            <a:endParaRPr lang="en-US" sz="1800" dirty="0">
              <a:solidFill>
                <a:srgbClr val="404040"/>
              </a:solidFill>
            </a:endParaRPr>
          </a:p>
        </p:txBody>
      </p:sp>
      <p:sp>
        <p:nvSpPr>
          <p:cNvPr id="7" name="Slide Number Placeholder 1">
            <a:extLst>
              <a:ext uri="{FF2B5EF4-FFF2-40B4-BE49-F238E27FC236}">
                <a16:creationId xmlns:a16="http://schemas.microsoft.com/office/drawing/2014/main" id="{50751C1C-872A-D849-8062-389FD7230005}"/>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43</a:t>
            </a:fld>
            <a:endParaRPr lang="en-US"/>
          </a:p>
        </p:txBody>
      </p:sp>
    </p:spTree>
    <p:extLst>
      <p:ext uri="{BB962C8B-B14F-4D97-AF65-F5344CB8AC3E}">
        <p14:creationId xmlns:p14="http://schemas.microsoft.com/office/powerpoint/2010/main" val="169562963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endParaRPr lang="en-US" dirty="0"/>
          </a:p>
        </p:txBody>
      </p:sp>
      <p:sp>
        <p:nvSpPr>
          <p:cNvPr id="6" name="Title 1">
            <a:extLst>
              <a:ext uri="{FF2B5EF4-FFF2-40B4-BE49-F238E27FC236}">
                <a16:creationId xmlns:a16="http://schemas.microsoft.com/office/drawing/2014/main" id="{6A757F27-DC5C-444D-B584-8ED057462402}"/>
              </a:ext>
            </a:extLst>
          </p:cNvPr>
          <p:cNvSpPr txBox="1">
            <a:spLocks/>
          </p:cNvSpPr>
          <p:nvPr/>
        </p:nvSpPr>
        <p:spPr>
          <a:xfrm>
            <a:off x="1" y="9331"/>
            <a:ext cx="9143999"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Resources</a:t>
            </a:r>
          </a:p>
        </p:txBody>
      </p:sp>
      <p:sp>
        <p:nvSpPr>
          <p:cNvPr id="20" name="Content Placeholder 2">
            <a:extLst>
              <a:ext uri="{FF2B5EF4-FFF2-40B4-BE49-F238E27FC236}">
                <a16:creationId xmlns:a16="http://schemas.microsoft.com/office/drawing/2014/main" id="{12072865-D4F0-42A9-B525-E7035D46602E}"/>
              </a:ext>
            </a:extLst>
          </p:cNvPr>
          <p:cNvSpPr txBox="1">
            <a:spLocks/>
          </p:cNvSpPr>
          <p:nvPr/>
        </p:nvSpPr>
        <p:spPr>
          <a:xfrm>
            <a:off x="466528" y="951729"/>
            <a:ext cx="8229600" cy="5383757"/>
          </a:xfrm>
          <a:prstGeom prst="rect">
            <a:avLst/>
          </a:prstGeom>
        </p:spPr>
        <p:txBody>
          <a:bodyPr>
            <a:normAutofit/>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0" indent="0" defTabSz="457200">
              <a:buNone/>
              <a:defRPr>
                <a:latin typeface="Corbel"/>
                <a:ea typeface="Corbel"/>
                <a:cs typeface="Corbel"/>
                <a:sym typeface="Corbel"/>
              </a:defRPr>
            </a:pPr>
            <a:r>
              <a:rPr lang="en-US" sz="1800" dirty="0"/>
              <a:t>Cover Virginia Incarcerated Unit (CVIU)</a:t>
            </a:r>
          </a:p>
          <a:p>
            <a:pPr marL="0" indent="0" defTabSz="457200">
              <a:buNone/>
              <a:defRPr>
                <a:latin typeface="Corbel"/>
                <a:ea typeface="Corbel"/>
                <a:cs typeface="Corbel"/>
                <a:sym typeface="Corbel"/>
              </a:defRPr>
            </a:pPr>
            <a:r>
              <a:rPr lang="en-US" sz="1800" dirty="0"/>
              <a:t>833-818-8752</a:t>
            </a:r>
          </a:p>
          <a:p>
            <a:pPr marL="0" indent="0" defTabSz="457200">
              <a:buNone/>
              <a:defRPr>
                <a:latin typeface="Corbel"/>
                <a:ea typeface="Corbel"/>
                <a:cs typeface="Corbel"/>
                <a:sym typeface="Corbel"/>
              </a:defRPr>
            </a:pPr>
            <a:r>
              <a:rPr lang="en-US" sz="1800" dirty="0"/>
              <a:t>Eligibility questions/case status: </a:t>
            </a:r>
            <a:r>
              <a:rPr lang="en-US" sz="1800" u="sng" dirty="0">
                <a:solidFill>
                  <a:srgbClr val="0000FF"/>
                </a:solidFill>
                <a:uFill>
                  <a:solidFill>
                    <a:srgbClr val="0000FF"/>
                  </a:solidFill>
                </a:uFill>
                <a:hlinkClick r:id="rId2"/>
              </a:rPr>
              <a:t>cviu.eligibility@conduent.com</a:t>
            </a:r>
            <a:r>
              <a:rPr lang="en-US" sz="1800" dirty="0"/>
              <a:t> </a:t>
            </a:r>
          </a:p>
          <a:p>
            <a:pPr marL="0" indent="0" defTabSz="457200">
              <a:buNone/>
              <a:defRPr>
                <a:latin typeface="Corbel"/>
                <a:ea typeface="Corbel"/>
                <a:cs typeface="Corbel"/>
                <a:sym typeface="Corbel"/>
              </a:defRPr>
            </a:pPr>
            <a:r>
              <a:rPr lang="en-US" sz="1800" dirty="0"/>
              <a:t>To schedule/change appointments:  docappointments@conduent.com</a:t>
            </a:r>
          </a:p>
          <a:p>
            <a:pPr marL="0" indent="0" defTabSz="457200">
              <a:buNone/>
              <a:defRPr u="sng">
                <a:solidFill>
                  <a:srgbClr val="2998E3"/>
                </a:solidFill>
                <a:uFill>
                  <a:solidFill>
                    <a:srgbClr val="2998E3"/>
                  </a:solidFill>
                </a:uFill>
                <a:latin typeface="Corbel"/>
                <a:ea typeface="Corbel"/>
                <a:cs typeface="Corbel"/>
                <a:sym typeface="Corbel"/>
              </a:defRPr>
            </a:pPr>
            <a:r>
              <a:rPr lang="en-US" sz="1800" dirty="0">
                <a:solidFill>
                  <a:srgbClr val="0000FF"/>
                </a:solidFill>
                <a:uFill>
                  <a:solidFill>
                    <a:srgbClr val="0000FF"/>
                  </a:solidFill>
                </a:uFill>
                <a:hlinkClick r:id="rId3"/>
              </a:rPr>
              <a:t>www.coverva.org/cviu/</a:t>
            </a:r>
          </a:p>
          <a:p>
            <a:pPr marL="0" indent="0" defTabSz="457200">
              <a:buNone/>
              <a:defRPr u="sng">
                <a:solidFill>
                  <a:srgbClr val="2998E3"/>
                </a:solidFill>
                <a:uFill>
                  <a:solidFill>
                    <a:srgbClr val="2998E3"/>
                  </a:solidFill>
                </a:uFill>
                <a:latin typeface="Corbel"/>
                <a:ea typeface="Corbel"/>
                <a:cs typeface="Corbel"/>
                <a:sym typeface="Corbel"/>
              </a:defRPr>
            </a:pPr>
            <a:endParaRPr lang="en-US" sz="1800" dirty="0">
              <a:solidFill>
                <a:srgbClr val="0000FF"/>
              </a:solidFill>
              <a:uFill>
                <a:solidFill>
                  <a:srgbClr val="0000FF"/>
                </a:solidFill>
              </a:uFill>
              <a:hlinkClick r:id="rId3"/>
            </a:endParaRPr>
          </a:p>
          <a:p>
            <a:pPr marL="0" indent="0" defTabSz="457200">
              <a:buNone/>
              <a:defRPr>
                <a:latin typeface="Corbel"/>
                <a:ea typeface="Corbel"/>
                <a:cs typeface="Corbel"/>
                <a:sym typeface="Corbel"/>
              </a:defRPr>
            </a:pPr>
            <a:r>
              <a:rPr lang="en-US" sz="1800" dirty="0" err="1"/>
              <a:t>Raynette</a:t>
            </a:r>
            <a:r>
              <a:rPr lang="en-US" sz="1800" dirty="0"/>
              <a:t> Adams</a:t>
            </a:r>
          </a:p>
          <a:p>
            <a:pPr marL="0" indent="0" defTabSz="457200">
              <a:buNone/>
              <a:defRPr>
                <a:latin typeface="Corbel"/>
                <a:ea typeface="Corbel"/>
                <a:cs typeface="Corbel"/>
                <a:sym typeface="Corbel"/>
              </a:defRPr>
            </a:pPr>
            <a:r>
              <a:rPr lang="en-US" sz="1800" dirty="0"/>
              <a:t>Medicaid Corrections Liaison, DMAS</a:t>
            </a:r>
          </a:p>
          <a:p>
            <a:pPr marL="0" indent="0" defTabSz="457200">
              <a:buNone/>
              <a:defRPr u="sng">
                <a:solidFill>
                  <a:srgbClr val="2998E3"/>
                </a:solidFill>
                <a:uFill>
                  <a:solidFill>
                    <a:srgbClr val="2998E3"/>
                  </a:solidFill>
                </a:uFill>
                <a:latin typeface="Corbel"/>
                <a:ea typeface="Corbel"/>
                <a:cs typeface="Corbel"/>
                <a:sym typeface="Corbel"/>
              </a:defRPr>
            </a:pPr>
            <a:r>
              <a:rPr lang="en-US" sz="1800" dirty="0">
                <a:solidFill>
                  <a:srgbClr val="0000FF"/>
                </a:solidFill>
                <a:uFill>
                  <a:solidFill>
                    <a:srgbClr val="0000FF"/>
                  </a:solidFill>
                </a:uFill>
                <a:hlinkClick r:id="rId4"/>
              </a:rPr>
              <a:t>Raynette.Adams@dmas.virginia.gov</a:t>
            </a:r>
            <a:r>
              <a:rPr lang="en-US" sz="1800" dirty="0"/>
              <a:t> </a:t>
            </a:r>
          </a:p>
          <a:p>
            <a:pPr marL="0" indent="0" defTabSz="457200">
              <a:buNone/>
              <a:defRPr u="sng">
                <a:solidFill>
                  <a:srgbClr val="2998E3"/>
                </a:solidFill>
                <a:uFill>
                  <a:solidFill>
                    <a:srgbClr val="2998E3"/>
                  </a:solidFill>
                </a:uFill>
                <a:latin typeface="Corbel"/>
                <a:ea typeface="Corbel"/>
                <a:cs typeface="Corbel"/>
                <a:sym typeface="Corbel"/>
              </a:defRPr>
            </a:pPr>
            <a:r>
              <a:rPr lang="en-US" sz="1800" dirty="0">
                <a:solidFill>
                  <a:srgbClr val="0000FF"/>
                </a:solidFill>
                <a:uFill>
                  <a:solidFill>
                    <a:srgbClr val="0000FF"/>
                  </a:solidFill>
                </a:uFill>
                <a:hlinkClick r:id="rId5"/>
              </a:rPr>
              <a:t>Raynette.Adams@conduent.com</a:t>
            </a:r>
            <a:r>
              <a:rPr lang="en-US" sz="1800" dirty="0"/>
              <a:t> </a:t>
            </a:r>
          </a:p>
          <a:p>
            <a:pPr marL="0" indent="0" defTabSz="457200">
              <a:buNone/>
              <a:defRPr>
                <a:latin typeface="Corbel"/>
                <a:ea typeface="Corbel"/>
                <a:cs typeface="Corbel"/>
                <a:sym typeface="Corbel"/>
              </a:defRPr>
            </a:pPr>
            <a:r>
              <a:rPr lang="en-US" sz="1800" dirty="0"/>
              <a:t>(804)967-2985 </a:t>
            </a:r>
          </a:p>
          <a:p>
            <a:pPr marL="0" indent="0" defTabSz="457200">
              <a:buNone/>
              <a:defRPr>
                <a:latin typeface="Corbel"/>
                <a:ea typeface="Corbel"/>
                <a:cs typeface="Corbel"/>
                <a:sym typeface="Corbel"/>
              </a:defRPr>
            </a:pPr>
            <a:endParaRPr lang="en-US" sz="1800" dirty="0"/>
          </a:p>
          <a:p>
            <a:pPr marL="0" indent="0" defTabSz="457200">
              <a:buNone/>
              <a:defRPr>
                <a:latin typeface="Corbel"/>
                <a:ea typeface="Corbel"/>
                <a:cs typeface="Corbel"/>
                <a:sym typeface="Corbel"/>
              </a:defRPr>
            </a:pPr>
            <a:r>
              <a:rPr lang="en-US" sz="1800" dirty="0"/>
              <a:t>Cover Virginia – for Medicaid Applications in the Community</a:t>
            </a:r>
          </a:p>
          <a:p>
            <a:pPr marL="0" indent="0" defTabSz="457200">
              <a:buNone/>
              <a:defRPr>
                <a:latin typeface="Corbel"/>
                <a:ea typeface="Corbel"/>
                <a:cs typeface="Corbel"/>
                <a:sym typeface="Corbel"/>
              </a:defRPr>
            </a:pPr>
            <a:r>
              <a:rPr lang="en-US" sz="1800" dirty="0"/>
              <a:t>855-242-8282</a:t>
            </a:r>
          </a:p>
          <a:p>
            <a:pPr marL="0" indent="0" defTabSz="804672" hangingPunct="1">
              <a:lnSpc>
                <a:spcPct val="90000"/>
              </a:lnSpc>
              <a:spcBef>
                <a:spcPts val="1000"/>
              </a:spcBef>
              <a:buNone/>
              <a:defRPr sz="1500">
                <a:solidFill>
                  <a:srgbClr val="404040"/>
                </a:solidFill>
              </a:defRPr>
            </a:pPr>
            <a:endParaRPr lang="en-US" sz="1800" dirty="0">
              <a:solidFill>
                <a:srgbClr val="404040"/>
              </a:solidFill>
            </a:endParaRPr>
          </a:p>
        </p:txBody>
      </p:sp>
      <p:sp>
        <p:nvSpPr>
          <p:cNvPr id="7" name="Slide Number Placeholder 1">
            <a:extLst>
              <a:ext uri="{FF2B5EF4-FFF2-40B4-BE49-F238E27FC236}">
                <a16:creationId xmlns:a16="http://schemas.microsoft.com/office/drawing/2014/main" id="{F5FC3C96-1CAE-7049-A13B-700E6694EAA4}"/>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44</a:t>
            </a:fld>
            <a:endParaRPr lang="en-US"/>
          </a:p>
        </p:txBody>
      </p:sp>
    </p:spTree>
    <p:extLst>
      <p:ext uri="{BB962C8B-B14F-4D97-AF65-F5344CB8AC3E}">
        <p14:creationId xmlns:p14="http://schemas.microsoft.com/office/powerpoint/2010/main" val="419982031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Title 1"/>
          <p:cNvSpPr txBox="1">
            <a:spLocks noGrp="1"/>
          </p:cNvSpPr>
          <p:nvPr>
            <p:ph type="title"/>
          </p:nvPr>
        </p:nvSpPr>
        <p:spPr>
          <a:xfrm>
            <a:off x="-11460" y="344835"/>
            <a:ext cx="1233773" cy="6152834"/>
          </a:xfrm>
          <a:prstGeom prst="rect">
            <a:avLst/>
          </a:prstGeom>
        </p:spPr>
        <p:txBody>
          <a:bodyPr/>
          <a:lstStyle/>
          <a:p>
            <a:pPr>
              <a:defRPr sz="4400">
                <a:solidFill>
                  <a:srgbClr val="FFFFFF"/>
                </a:solidFill>
              </a:defRPr>
            </a:pPr>
            <a:r>
              <a:t>T</a:t>
            </a:r>
          </a:p>
          <a:p>
            <a:pPr>
              <a:defRPr sz="4400">
                <a:solidFill>
                  <a:srgbClr val="FFFFFF"/>
                </a:solidFill>
              </a:defRPr>
            </a:pPr>
            <a:r>
              <a:t>H</a:t>
            </a:r>
          </a:p>
          <a:p>
            <a:pPr>
              <a:defRPr sz="4400">
                <a:solidFill>
                  <a:srgbClr val="FFFFFF"/>
                </a:solidFill>
              </a:defRPr>
            </a:pPr>
            <a:r>
              <a:t>A</a:t>
            </a:r>
          </a:p>
          <a:p>
            <a:pPr>
              <a:defRPr sz="4400">
                <a:solidFill>
                  <a:srgbClr val="FFFFFF"/>
                </a:solidFill>
              </a:defRPr>
            </a:pPr>
            <a:r>
              <a:t>N</a:t>
            </a:r>
          </a:p>
          <a:p>
            <a:pPr>
              <a:defRPr sz="4400">
                <a:solidFill>
                  <a:srgbClr val="FFFFFF"/>
                </a:solidFill>
              </a:defRPr>
            </a:pPr>
            <a:r>
              <a:t>K</a:t>
            </a:r>
          </a:p>
          <a:p>
            <a:pPr>
              <a:defRPr sz="4400">
                <a:solidFill>
                  <a:srgbClr val="FFFFFF"/>
                </a:solidFill>
              </a:defRPr>
            </a:pPr>
            <a:endParaRPr/>
          </a:p>
          <a:p>
            <a:pPr>
              <a:defRPr sz="4400">
                <a:solidFill>
                  <a:srgbClr val="FFFFFF"/>
                </a:solidFill>
              </a:defRPr>
            </a:pPr>
            <a:r>
              <a:t>Y</a:t>
            </a:r>
          </a:p>
          <a:p>
            <a:pPr>
              <a:defRPr sz="4400">
                <a:solidFill>
                  <a:srgbClr val="FFFFFF"/>
                </a:solidFill>
              </a:defRPr>
            </a:pPr>
            <a:r>
              <a:t>O</a:t>
            </a:r>
          </a:p>
          <a:p>
            <a:pPr>
              <a:defRPr sz="4400">
                <a:solidFill>
                  <a:srgbClr val="FFFFFF"/>
                </a:solidFill>
              </a:defRPr>
            </a:pPr>
            <a:r>
              <a:t>U</a:t>
            </a:r>
          </a:p>
        </p:txBody>
      </p:sp>
      <p:pic>
        <p:nvPicPr>
          <p:cNvPr id="391" name="Picture 6" descr="Picture 6"/>
          <p:cNvPicPr>
            <a:picLocks noChangeAspect="1"/>
          </p:cNvPicPr>
          <p:nvPr/>
        </p:nvPicPr>
        <p:blipFill>
          <a:blip r:embed="rId2"/>
          <a:srcRect t="75561"/>
          <a:stretch>
            <a:fillRect/>
          </a:stretch>
        </p:blipFill>
        <p:spPr>
          <a:xfrm>
            <a:off x="4004631" y="3092648"/>
            <a:ext cx="5056321" cy="823955"/>
          </a:xfrm>
          <a:prstGeom prst="rect">
            <a:avLst/>
          </a:prstGeom>
          <a:ln w="12700">
            <a:miter lim="400000"/>
          </a:ln>
        </p:spPr>
      </p:pic>
      <p:sp>
        <p:nvSpPr>
          <p:cNvPr id="392" name="Rectangle 5"/>
          <p:cNvSpPr txBox="1"/>
          <p:nvPr/>
        </p:nvSpPr>
        <p:spPr>
          <a:xfrm>
            <a:off x="3993528" y="3916601"/>
            <a:ext cx="5078494" cy="2039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7" tIns="34287" rIns="34287" bIns="34287">
            <a:spAutoFit/>
          </a:bodyPr>
          <a:lstStyle/>
          <a:p>
            <a:pPr algn="ctr" defTabSz="457200">
              <a:defRPr sz="2800" b="1"/>
            </a:pPr>
            <a:r>
              <a:rPr dirty="0"/>
              <a:t>Suzanne S. Gore</a:t>
            </a:r>
            <a:r>
              <a:rPr lang="en-US" dirty="0"/>
              <a:t>, JD, MSW</a:t>
            </a:r>
            <a:endParaRPr dirty="0">
              <a:latin typeface="CormorantGaramond-Bold"/>
              <a:ea typeface="CormorantGaramond-Bold"/>
              <a:cs typeface="CormorantGaramond-Bold"/>
              <a:sym typeface="CormorantGaramond-Bold"/>
            </a:endParaRPr>
          </a:p>
          <a:p>
            <a:pPr algn="ctr" defTabSz="457200">
              <a:defRPr sz="2000" b="1"/>
            </a:pPr>
            <a:r>
              <a:rPr dirty="0"/>
              <a:t>Principal</a:t>
            </a:r>
            <a:endParaRPr dirty="0">
              <a:latin typeface="CormorantGaramond-Bold"/>
              <a:ea typeface="CormorantGaramond-Bold"/>
              <a:cs typeface="CormorantGaramond-Bold"/>
              <a:sym typeface="CormorantGaramond-Bold"/>
            </a:endParaRPr>
          </a:p>
          <a:p>
            <a:pPr algn="ctr" defTabSz="457200">
              <a:defRPr sz="2000" b="1">
                <a:latin typeface="CormorantGaramond-Bold"/>
                <a:ea typeface="CormorantGaramond-Bold"/>
                <a:cs typeface="CormorantGaramond-Bold"/>
                <a:sym typeface="CormorantGaramond-Bold"/>
              </a:defRPr>
            </a:pPr>
            <a:endParaRPr dirty="0">
              <a:latin typeface="CormorantGaramond-Bold"/>
              <a:ea typeface="CormorantGaramond-Bold"/>
              <a:cs typeface="CormorantGaramond-Bold"/>
              <a:sym typeface="CormorantGaramond-Bold"/>
            </a:endParaRPr>
          </a:p>
          <a:p>
            <a:pPr algn="ctr" defTabSz="457200">
              <a:defRPr sz="2000" b="1">
                <a:solidFill>
                  <a:srgbClr val="404040"/>
                </a:solidFill>
              </a:defRPr>
            </a:pPr>
            <a:r>
              <a:rPr dirty="0"/>
              <a:t>suzanne.gore@statehealthpartners.com</a:t>
            </a:r>
            <a:endParaRPr b="0" dirty="0">
              <a:latin typeface="Raleway"/>
              <a:ea typeface="Raleway"/>
              <a:cs typeface="Raleway"/>
              <a:sym typeface="Raleway"/>
            </a:endParaRPr>
          </a:p>
          <a:p>
            <a:pPr algn="ctr" defTabSz="457200">
              <a:defRPr sz="2000" b="1">
                <a:solidFill>
                  <a:srgbClr val="404040"/>
                </a:solidFill>
              </a:defRPr>
            </a:pPr>
            <a:r>
              <a:rPr dirty="0"/>
              <a:t>804-212-9994</a:t>
            </a:r>
            <a:endParaRPr b="0" dirty="0">
              <a:latin typeface="Raleway"/>
              <a:ea typeface="Raleway"/>
              <a:cs typeface="Raleway"/>
              <a:sym typeface="Raleway"/>
            </a:endParaRPr>
          </a:p>
          <a:p>
            <a:pPr algn="ctr" defTabSz="457200">
              <a:defRPr sz="2000" b="1">
                <a:solidFill>
                  <a:srgbClr val="404040"/>
                </a:solidFill>
              </a:defRPr>
            </a:pPr>
            <a:r>
              <a:rPr dirty="0"/>
              <a:t>StateHealthPartners.com</a:t>
            </a:r>
          </a:p>
        </p:txBody>
      </p:sp>
      <p:pic>
        <p:nvPicPr>
          <p:cNvPr id="393" name="shp-black-1.png" descr="shp-black-1.png"/>
          <p:cNvPicPr>
            <a:picLocks noChangeAspect="1"/>
          </p:cNvPicPr>
          <p:nvPr/>
        </p:nvPicPr>
        <p:blipFill>
          <a:blip r:embed="rId3"/>
          <a:stretch>
            <a:fillRect/>
          </a:stretch>
        </p:blipFill>
        <p:spPr>
          <a:xfrm>
            <a:off x="5819473" y="1435140"/>
            <a:ext cx="1426605" cy="1426604"/>
          </a:xfrm>
          <a:prstGeom prst="rect">
            <a:avLst/>
          </a:prstGeom>
          <a:ln w="12700">
            <a:miter lim="400000"/>
          </a:ln>
        </p:spPr>
      </p:pic>
      <p:sp>
        <p:nvSpPr>
          <p:cNvPr id="2" name="TextBox 1">
            <a:extLst>
              <a:ext uri="{FF2B5EF4-FFF2-40B4-BE49-F238E27FC236}">
                <a16:creationId xmlns:a16="http://schemas.microsoft.com/office/drawing/2014/main" id="{8A804017-117E-40A4-8C64-DC093B6CCF05}"/>
              </a:ext>
            </a:extLst>
          </p:cNvPr>
          <p:cNvSpPr txBox="1"/>
          <p:nvPr/>
        </p:nvSpPr>
        <p:spPr>
          <a:xfrm>
            <a:off x="749413" y="1945661"/>
            <a:ext cx="2865748" cy="2554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8000" b="1" i="0" u="none" strike="noStrike" cap="none" spc="0" normalizeH="0" baseline="0" dirty="0">
                <a:ln>
                  <a:noFill/>
                </a:ln>
                <a:solidFill>
                  <a:srgbClr val="000000"/>
                </a:solidFill>
                <a:effectLst/>
                <a:uFillTx/>
                <a:latin typeface="+mn-lt"/>
                <a:ea typeface="+mn-ea"/>
                <a:cs typeface="+mn-cs"/>
                <a:sym typeface="Calibri"/>
              </a:rPr>
              <a:t>Thank You!</a:t>
            </a:r>
          </a:p>
        </p:txBody>
      </p:sp>
      <p:sp>
        <p:nvSpPr>
          <p:cNvPr id="8" name="Slide Number Placeholder 1">
            <a:extLst>
              <a:ext uri="{FF2B5EF4-FFF2-40B4-BE49-F238E27FC236}">
                <a16:creationId xmlns:a16="http://schemas.microsoft.com/office/drawing/2014/main" id="{71522AD3-21DD-B644-99C7-540FFA44723B}"/>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45</a:t>
            </a:fld>
            <a:endParaRPr lang="en-US"/>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What Medicaid Covers In Jails</a:t>
            </a:r>
          </a:p>
        </p:txBody>
      </p:sp>
      <p:sp>
        <p:nvSpPr>
          <p:cNvPr id="8" name="Text Placeholder 4">
            <a:extLst>
              <a:ext uri="{FF2B5EF4-FFF2-40B4-BE49-F238E27FC236}">
                <a16:creationId xmlns:a16="http://schemas.microsoft.com/office/drawing/2014/main" id="{B7DF259A-E77D-4A47-8C5D-2A721192DB45}"/>
              </a:ext>
            </a:extLst>
          </p:cNvPr>
          <p:cNvSpPr txBox="1">
            <a:spLocks/>
          </p:cNvSpPr>
          <p:nvPr/>
        </p:nvSpPr>
        <p:spPr>
          <a:xfrm>
            <a:off x="457200" y="936167"/>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hangingPunct="1"/>
            <a:r>
              <a:rPr lang="en-US" dirty="0"/>
              <a:t>When can Medicaid pay for inmate health care? </a:t>
            </a:r>
          </a:p>
        </p:txBody>
      </p:sp>
      <p:sp>
        <p:nvSpPr>
          <p:cNvPr id="9" name="Content Placeholder 2">
            <a:extLst>
              <a:ext uri="{FF2B5EF4-FFF2-40B4-BE49-F238E27FC236}">
                <a16:creationId xmlns:a16="http://schemas.microsoft.com/office/drawing/2014/main" id="{4832B878-9883-47AC-9CDD-88FE153E6942}"/>
              </a:ext>
            </a:extLst>
          </p:cNvPr>
          <p:cNvSpPr txBox="1">
            <a:spLocks/>
          </p:cNvSpPr>
          <p:nvPr/>
        </p:nvSpPr>
        <p:spPr>
          <a:xfrm>
            <a:off x="457200" y="1722435"/>
            <a:ext cx="8229600" cy="4525965"/>
          </a:xfrm>
          <a:prstGeom prst="rect">
            <a:avLst/>
          </a:prstGeom>
        </p:spPr>
        <p:txBody>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85725" indent="-85725" defTabSz="457200" hangingPunct="1">
              <a:spcBef>
                <a:spcPts val="0"/>
              </a:spcBef>
              <a:buFont typeface="Calibri"/>
              <a:buChar char="❑"/>
              <a:defRPr sz="800"/>
            </a:pPr>
            <a:endParaRPr lang="en-US" sz="800" dirty="0"/>
          </a:p>
          <a:p>
            <a:pPr marL="257175" indent="-257175" defTabSz="457200" hangingPunct="1">
              <a:spcBef>
                <a:spcPts val="0"/>
              </a:spcBef>
              <a:buFont typeface="Calibri"/>
              <a:buChar char="❑"/>
              <a:defRPr sz="2400"/>
            </a:pPr>
            <a:r>
              <a:rPr lang="en-US" sz="2400" dirty="0"/>
              <a:t>Federal Medicaid funding for inmates is only available for </a:t>
            </a:r>
            <a:r>
              <a:rPr lang="en-US" sz="2400" b="1" dirty="0"/>
              <a:t>inpatient services furnished in a medical institution </a:t>
            </a:r>
            <a:r>
              <a:rPr lang="en-US" sz="2400" dirty="0"/>
              <a:t>(including services furnished by such providers during the inpatient stay). §1905(a)(29)(A) of the </a:t>
            </a:r>
            <a:r>
              <a:rPr lang="en-US" sz="2400" i="1" dirty="0"/>
              <a:t>Social Security Act.</a:t>
            </a:r>
          </a:p>
          <a:p>
            <a:pPr marL="257175" indent="-257175" defTabSz="457200" hangingPunct="1">
              <a:spcBef>
                <a:spcPts val="0"/>
              </a:spcBef>
              <a:buFont typeface="Calibri"/>
              <a:buChar char="❑"/>
              <a:defRPr sz="2400"/>
            </a:pPr>
            <a:endParaRPr lang="en-US" sz="1200" i="1" dirty="0"/>
          </a:p>
          <a:p>
            <a:pPr marL="150017" indent="-150017" defTabSz="457200" hangingPunct="1">
              <a:spcBef>
                <a:spcPts val="0"/>
              </a:spcBef>
              <a:buFont typeface="Calibri"/>
              <a:buChar char="❑"/>
              <a:defRPr sz="1400" i="1"/>
            </a:pPr>
            <a:endParaRPr lang="en-US" sz="1400" i="1" dirty="0"/>
          </a:p>
          <a:p>
            <a:pPr marL="257175" indent="-257175" defTabSz="457200" hangingPunct="1">
              <a:spcBef>
                <a:spcPts val="0"/>
              </a:spcBef>
              <a:buFont typeface="Calibri"/>
              <a:buChar char="❑"/>
              <a:defRPr sz="2400" b="1"/>
            </a:pPr>
            <a:r>
              <a:rPr lang="en-US" sz="2400" b="1" dirty="0"/>
              <a:t>Medical Institution Stay</a:t>
            </a:r>
            <a:r>
              <a:rPr lang="en-US" sz="2400" dirty="0"/>
              <a:t>: Defined in federal regulations (42 C.F.R. 435.1010) as “a stay of 24 hours or more in which there is an admission of the individual to the facility as an inpatient on the orders of the practitioner responsible for the care of the patient.” (</a:t>
            </a:r>
            <a:r>
              <a:rPr lang="en-US" sz="2400" b="1" u="sng" dirty="0"/>
              <a:t>An observation stay does NOT meet this requirement</a:t>
            </a:r>
            <a:r>
              <a:rPr lang="en-US" sz="2400" dirty="0"/>
              <a:t>)</a:t>
            </a:r>
          </a:p>
        </p:txBody>
      </p:sp>
      <p:sp>
        <p:nvSpPr>
          <p:cNvPr id="6" name="Slide Number Placeholder 1">
            <a:extLst>
              <a:ext uri="{FF2B5EF4-FFF2-40B4-BE49-F238E27FC236}">
                <a16:creationId xmlns:a16="http://schemas.microsoft.com/office/drawing/2014/main" id="{55112050-EEA8-4D48-9472-5F3FB21A0CFE}"/>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5</a:t>
            </a:fld>
            <a:endParaRPr lang="en-US"/>
          </a:p>
        </p:txBody>
      </p:sp>
    </p:spTree>
    <p:extLst>
      <p:ext uri="{BB962C8B-B14F-4D97-AF65-F5344CB8AC3E}">
        <p14:creationId xmlns:p14="http://schemas.microsoft.com/office/powerpoint/2010/main" val="392264577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What Medicaid Covers In Jails</a:t>
            </a:r>
          </a:p>
        </p:txBody>
      </p:sp>
      <p:sp>
        <p:nvSpPr>
          <p:cNvPr id="5" name="Content Placeholder 2">
            <a:extLst>
              <a:ext uri="{FF2B5EF4-FFF2-40B4-BE49-F238E27FC236}">
                <a16:creationId xmlns:a16="http://schemas.microsoft.com/office/drawing/2014/main" id="{1BB8D9EC-A85D-4FC7-B75D-811DF519ACAA}"/>
              </a:ext>
            </a:extLst>
          </p:cNvPr>
          <p:cNvSpPr txBox="1">
            <a:spLocks/>
          </p:cNvSpPr>
          <p:nvPr/>
        </p:nvSpPr>
        <p:spPr>
          <a:xfrm>
            <a:off x="457200" y="1600200"/>
            <a:ext cx="8229600" cy="4525963"/>
          </a:xfrm>
          <a:prstGeom prst="rect">
            <a:avLst/>
          </a:prstGeom>
        </p:spPr>
        <p:txBody>
          <a:bodyPr>
            <a:normAutofit fontScale="92500"/>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318897" indent="-318897" defTabSz="850391" hangingPunct="1">
              <a:defRPr sz="2600"/>
            </a:pPr>
            <a:r>
              <a:rPr lang="en-US" sz="2600"/>
              <a:t>Medicaid cannot cover outpatient services for inmates, including but not limited to services in a local hospital emergency department, an urgent care center, a clinic, or a Federally Qualified Health Center/Rural Health Clinic. </a:t>
            </a:r>
          </a:p>
          <a:p>
            <a:pPr marL="318897" indent="-318897" defTabSz="850391" hangingPunct="1">
              <a:defRPr sz="2600"/>
            </a:pPr>
            <a:endParaRPr lang="en-US" sz="1300"/>
          </a:p>
          <a:p>
            <a:pPr marL="318897" indent="-318897" defTabSz="850391" hangingPunct="1">
              <a:defRPr sz="2600"/>
            </a:pPr>
            <a:r>
              <a:rPr lang="en-US" sz="2600"/>
              <a:t>Medicaid will also not cover services furnished </a:t>
            </a:r>
            <a:r>
              <a:rPr lang="en-US" sz="2600" b="1"/>
              <a:t>in a correctional institution</a:t>
            </a:r>
            <a:r>
              <a:rPr lang="en-US" sz="2600"/>
              <a:t> to an inmate. </a:t>
            </a:r>
          </a:p>
          <a:p>
            <a:pPr marL="318897" indent="-318897" defTabSz="850391" hangingPunct="1">
              <a:defRPr sz="2600"/>
            </a:pPr>
            <a:endParaRPr lang="en-US" sz="1300"/>
          </a:p>
          <a:p>
            <a:pPr marL="318897" indent="-318897" defTabSz="850391" hangingPunct="1">
              <a:defRPr sz="2600"/>
            </a:pPr>
            <a:r>
              <a:rPr lang="en-US" sz="2600"/>
              <a:t>Medicaid will also not cover “Observation Stays.” These are stays that do not meet medical necessity requirements for an Admission, even though the patient may stay overnight. </a:t>
            </a:r>
            <a:endParaRPr lang="en-US" sz="2600" dirty="0"/>
          </a:p>
        </p:txBody>
      </p:sp>
      <p:sp>
        <p:nvSpPr>
          <p:cNvPr id="6" name="Slide Number Placeholder 1">
            <a:extLst>
              <a:ext uri="{FF2B5EF4-FFF2-40B4-BE49-F238E27FC236}">
                <a16:creationId xmlns:a16="http://schemas.microsoft.com/office/drawing/2014/main" id="{D94346F7-22A4-604C-867A-3F6CA3EF96DD}"/>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6</a:t>
            </a:fld>
            <a:endParaRPr lang="en-US"/>
          </a:p>
        </p:txBody>
      </p:sp>
    </p:spTree>
    <p:extLst>
      <p:ext uri="{BB962C8B-B14F-4D97-AF65-F5344CB8AC3E}">
        <p14:creationId xmlns:p14="http://schemas.microsoft.com/office/powerpoint/2010/main" val="37335598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What is New in Medicaid</a:t>
            </a:r>
          </a:p>
        </p:txBody>
      </p:sp>
      <p:sp>
        <p:nvSpPr>
          <p:cNvPr id="6" name="As of January 1, 2019, almost all inmates qualify for Medicaid">
            <a:extLst>
              <a:ext uri="{FF2B5EF4-FFF2-40B4-BE49-F238E27FC236}">
                <a16:creationId xmlns:a16="http://schemas.microsoft.com/office/drawing/2014/main" id="{72D55E05-73CF-4886-92F3-BBCB8F2F2F67}"/>
              </a:ext>
            </a:extLst>
          </p:cNvPr>
          <p:cNvSpPr txBox="1"/>
          <p:nvPr/>
        </p:nvSpPr>
        <p:spPr>
          <a:xfrm>
            <a:off x="526557" y="1209574"/>
            <a:ext cx="8160243" cy="461661"/>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355600">
              <a:defRPr sz="1400" b="1">
                <a:latin typeface="Corbel"/>
                <a:ea typeface="Corbel"/>
                <a:cs typeface="Corbel"/>
                <a:sym typeface="Corbel"/>
              </a:defRPr>
            </a:lvl1pPr>
          </a:lstStyle>
          <a:p>
            <a:r>
              <a:rPr sz="2400" dirty="0"/>
              <a:t>As of January 1, 2019, almost all inmates qualify for Medicaid</a:t>
            </a:r>
          </a:p>
        </p:txBody>
      </p:sp>
      <p:sp>
        <p:nvSpPr>
          <p:cNvPr id="7" name="Content Placeholder 2">
            <a:extLst>
              <a:ext uri="{FF2B5EF4-FFF2-40B4-BE49-F238E27FC236}">
                <a16:creationId xmlns:a16="http://schemas.microsoft.com/office/drawing/2014/main" id="{287BF162-F13D-477F-BEA3-62519FED666B}"/>
              </a:ext>
            </a:extLst>
          </p:cNvPr>
          <p:cNvSpPr txBox="1">
            <a:spLocks/>
          </p:cNvSpPr>
          <p:nvPr/>
        </p:nvSpPr>
        <p:spPr>
          <a:xfrm>
            <a:off x="457200" y="2057400"/>
            <a:ext cx="8229600" cy="4525963"/>
          </a:xfrm>
          <a:prstGeom prst="rect">
            <a:avLst/>
          </a:prstGeom>
        </p:spPr>
        <p:txBody>
          <a:bodyPr>
            <a:normAutofit/>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308609" indent="-308609" defTabSz="822959" hangingPunct="1">
              <a:spcBef>
                <a:spcPts val="600"/>
              </a:spcBef>
              <a:defRPr sz="2880"/>
            </a:pPr>
            <a:r>
              <a:rPr lang="en-US" sz="2400" dirty="0"/>
              <a:t>Virginia Medicaid rules changed on </a:t>
            </a:r>
            <a:r>
              <a:rPr lang="en-US" sz="2400" b="1" dirty="0"/>
              <a:t>January 1, 2019</a:t>
            </a:r>
            <a:r>
              <a:rPr lang="en-US" sz="2400" dirty="0"/>
              <a:t>.</a:t>
            </a:r>
          </a:p>
          <a:p>
            <a:pPr marL="308609" indent="-308609" defTabSz="822959" hangingPunct="1">
              <a:spcBef>
                <a:spcPts val="600"/>
              </a:spcBef>
              <a:defRPr sz="2880"/>
            </a:pPr>
            <a:r>
              <a:rPr lang="en-US" sz="2400" dirty="0"/>
              <a:t>Up to 400,000 more Virginia adults are now eligible for health coverage and 300,000 have enrolled to date.</a:t>
            </a:r>
          </a:p>
          <a:p>
            <a:pPr marL="308609" indent="-308609" defTabSz="822959" hangingPunct="1">
              <a:spcBef>
                <a:spcPts val="600"/>
              </a:spcBef>
              <a:defRPr sz="2880"/>
            </a:pPr>
            <a:r>
              <a:rPr lang="en-US" sz="2400" dirty="0"/>
              <a:t>For people in the community, Medicaid covers medical care, mental health, substance use disorder treatment, and long-term services and supports. </a:t>
            </a:r>
          </a:p>
          <a:p>
            <a:pPr marL="308609" indent="-308609" defTabSz="822959" hangingPunct="1">
              <a:spcBef>
                <a:spcPts val="600"/>
              </a:spcBef>
              <a:defRPr sz="2880"/>
            </a:pPr>
            <a:r>
              <a:rPr lang="en-US" sz="2400" dirty="0"/>
              <a:t>Incarcerated coverage only covers inpatient coverage. </a:t>
            </a:r>
          </a:p>
        </p:txBody>
      </p:sp>
      <p:sp>
        <p:nvSpPr>
          <p:cNvPr id="8" name="Slide Number Placeholder 1">
            <a:extLst>
              <a:ext uri="{FF2B5EF4-FFF2-40B4-BE49-F238E27FC236}">
                <a16:creationId xmlns:a16="http://schemas.microsoft.com/office/drawing/2014/main" id="{11537F65-FF40-2F4E-A7EA-AD836764E092}"/>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7</a:t>
            </a:fld>
            <a:endParaRPr lang="en-US"/>
          </a:p>
        </p:txBody>
      </p:sp>
    </p:spTree>
    <p:extLst>
      <p:ext uri="{BB962C8B-B14F-4D97-AF65-F5344CB8AC3E}">
        <p14:creationId xmlns:p14="http://schemas.microsoft.com/office/powerpoint/2010/main" val="221106332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What is New in Medicaid</a:t>
            </a:r>
          </a:p>
        </p:txBody>
      </p:sp>
      <p:pic>
        <p:nvPicPr>
          <p:cNvPr id="8" name="Picture 2" descr="Picture 2">
            <a:extLst>
              <a:ext uri="{FF2B5EF4-FFF2-40B4-BE49-F238E27FC236}">
                <a16:creationId xmlns:a16="http://schemas.microsoft.com/office/drawing/2014/main" id="{3D02F8C0-4847-4380-8D95-6B05814B1836}"/>
              </a:ext>
            </a:extLst>
          </p:cNvPr>
          <p:cNvPicPr>
            <a:picLocks noChangeAspect="1"/>
          </p:cNvPicPr>
          <p:nvPr/>
        </p:nvPicPr>
        <p:blipFill>
          <a:blip r:embed="rId2"/>
          <a:stretch>
            <a:fillRect/>
          </a:stretch>
        </p:blipFill>
        <p:spPr>
          <a:xfrm>
            <a:off x="74646" y="1006977"/>
            <a:ext cx="8858788" cy="4993000"/>
          </a:xfrm>
          <a:prstGeom prst="rect">
            <a:avLst/>
          </a:prstGeom>
          <a:ln w="12700">
            <a:miter lim="400000"/>
          </a:ln>
        </p:spPr>
      </p:pic>
      <p:sp>
        <p:nvSpPr>
          <p:cNvPr id="9" name="Content Placeholder 2">
            <a:extLst>
              <a:ext uri="{FF2B5EF4-FFF2-40B4-BE49-F238E27FC236}">
                <a16:creationId xmlns:a16="http://schemas.microsoft.com/office/drawing/2014/main" id="{F51FCD36-4D74-4798-8EE0-F63E46E83627}"/>
              </a:ext>
            </a:extLst>
          </p:cNvPr>
          <p:cNvSpPr txBox="1"/>
          <p:nvPr/>
        </p:nvSpPr>
        <p:spPr>
          <a:xfrm>
            <a:off x="74647" y="1758756"/>
            <a:ext cx="1698170" cy="2178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42900" indent="-342900">
              <a:spcBef>
                <a:spcPts val="700"/>
              </a:spcBef>
              <a:buClr>
                <a:schemeClr val="accent1"/>
              </a:buClr>
              <a:buSzPct val="90000"/>
              <a:buChar char="▪"/>
              <a:defRPr>
                <a:latin typeface="Corbel"/>
                <a:ea typeface="Corbel"/>
                <a:cs typeface="Corbel"/>
                <a:sym typeface="Corbel"/>
              </a:defRPr>
            </a:pPr>
            <a:r>
              <a:rPr dirty="0"/>
              <a:t>Adults ages 19-64</a:t>
            </a:r>
          </a:p>
          <a:p>
            <a:pPr marL="342900" indent="-342900">
              <a:spcBef>
                <a:spcPts val="700"/>
              </a:spcBef>
              <a:buClr>
                <a:schemeClr val="accent1"/>
              </a:buClr>
              <a:buSzPct val="90000"/>
              <a:buChar char="▪"/>
              <a:defRPr>
                <a:latin typeface="Corbel"/>
                <a:ea typeface="Corbel"/>
                <a:cs typeface="Corbel"/>
                <a:sym typeface="Corbel"/>
              </a:defRPr>
            </a:pPr>
            <a:r>
              <a:rPr dirty="0"/>
              <a:t>Income from 0% to 138% Federal Poverty Level</a:t>
            </a:r>
          </a:p>
        </p:txBody>
      </p:sp>
      <p:sp>
        <p:nvSpPr>
          <p:cNvPr id="6" name="Slide Number Placeholder 1">
            <a:extLst>
              <a:ext uri="{FF2B5EF4-FFF2-40B4-BE49-F238E27FC236}">
                <a16:creationId xmlns:a16="http://schemas.microsoft.com/office/drawing/2014/main" id="{F7C86FAC-D23A-D641-A968-1B9711E8C316}"/>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8</a:t>
            </a:fld>
            <a:endParaRPr lang="en-US"/>
          </a:p>
        </p:txBody>
      </p:sp>
      <p:sp>
        <p:nvSpPr>
          <p:cNvPr id="2" name="TextBox 1">
            <a:extLst>
              <a:ext uri="{FF2B5EF4-FFF2-40B4-BE49-F238E27FC236}">
                <a16:creationId xmlns:a16="http://schemas.microsoft.com/office/drawing/2014/main" id="{FF702051-3EF0-485E-99E2-E10924806100}"/>
              </a:ext>
            </a:extLst>
          </p:cNvPr>
          <p:cNvSpPr txBox="1"/>
          <p:nvPr/>
        </p:nvSpPr>
        <p:spPr>
          <a:xfrm>
            <a:off x="595618" y="5913999"/>
            <a:ext cx="817926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Most inmates will qualify as a “Childless Adult.” This is a new eligibility group through Medicaid Expansion. </a:t>
            </a:r>
          </a:p>
        </p:txBody>
      </p:sp>
    </p:spTree>
    <p:extLst>
      <p:ext uri="{BB962C8B-B14F-4D97-AF65-F5344CB8AC3E}">
        <p14:creationId xmlns:p14="http://schemas.microsoft.com/office/powerpoint/2010/main" val="115704487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1BD08-2D0F-40C1-9AD4-7D775FD99E53}"/>
              </a:ext>
            </a:extLst>
          </p:cNvPr>
          <p:cNvSpPr txBox="1">
            <a:spLocks/>
          </p:cNvSpPr>
          <p:nvPr/>
        </p:nvSpPr>
        <p:spPr>
          <a:xfrm>
            <a:off x="457200" y="9331"/>
            <a:ext cx="8229600" cy="715965"/>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1pPr>
            <a:lvl2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2pPr>
            <a:lvl3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3pPr>
            <a:lvl4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4pPr>
            <a:lvl5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5pPr>
            <a:lvl6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6pPr>
            <a:lvl7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7pPr>
            <a:lvl8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8pPr>
            <a:lvl9pPr marL="0" marR="0" indent="0" algn="ctr" defTabSz="914400" rtl="0" latinLnBrk="0">
              <a:lnSpc>
                <a:spcPct val="100000"/>
              </a:lnSpc>
              <a:spcBef>
                <a:spcPts val="0"/>
              </a:spcBef>
              <a:spcAft>
                <a:spcPts val="0"/>
              </a:spcAft>
              <a:buClrTx/>
              <a:buSzTx/>
              <a:buFontTx/>
              <a:buNone/>
              <a:tabLst/>
              <a:defRPr sz="3800" b="1" i="0" u="none" strike="noStrike" cap="none" spc="0" baseline="0">
                <a:ln>
                  <a:noFill/>
                </a:ln>
                <a:solidFill>
                  <a:schemeClr val="accent4"/>
                </a:solidFill>
                <a:uFillTx/>
                <a:latin typeface="Corbel"/>
                <a:ea typeface="Corbel"/>
                <a:cs typeface="Corbel"/>
                <a:sym typeface="Corbel"/>
              </a:defRPr>
            </a:lvl9pPr>
          </a:lstStyle>
          <a:p>
            <a:pPr hangingPunct="1"/>
            <a:r>
              <a:rPr lang="en-US" dirty="0">
                <a:solidFill>
                  <a:schemeClr val="tx1"/>
                </a:solidFill>
              </a:rPr>
              <a:t>What is New in Medicaid</a:t>
            </a:r>
          </a:p>
        </p:txBody>
      </p:sp>
      <p:sp>
        <p:nvSpPr>
          <p:cNvPr id="5" name="Text Placeholder 4">
            <a:extLst>
              <a:ext uri="{FF2B5EF4-FFF2-40B4-BE49-F238E27FC236}">
                <a16:creationId xmlns:a16="http://schemas.microsoft.com/office/drawing/2014/main" id="{226B6C5A-6F68-4133-A844-84D06F99ACB9}"/>
              </a:ext>
            </a:extLst>
          </p:cNvPr>
          <p:cNvSpPr txBox="1">
            <a:spLocks/>
          </p:cNvSpPr>
          <p:nvPr/>
        </p:nvSpPr>
        <p:spPr>
          <a:xfrm>
            <a:off x="382555" y="954831"/>
            <a:ext cx="8229600" cy="609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457200" rtl="0" latinLnBrk="0">
              <a:lnSpc>
                <a:spcPct val="100000"/>
              </a:lnSpc>
              <a:spcBef>
                <a:spcPts val="0"/>
              </a:spcBef>
              <a:spcAft>
                <a:spcPts val="0"/>
              </a:spcAft>
              <a:buClr>
                <a:schemeClr val="accent1"/>
              </a:buClr>
              <a:buSzTx/>
              <a:buFont typeface="Corbel"/>
              <a:buNone/>
              <a:tabLst/>
              <a:defRPr sz="2400" b="1"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r>
              <a:rPr lang="en-US" dirty="0"/>
              <a:t>Medicaid Expansion Funding: State and Federal</a:t>
            </a:r>
          </a:p>
        </p:txBody>
      </p:sp>
      <p:sp>
        <p:nvSpPr>
          <p:cNvPr id="6" name="Content Placeholder 3">
            <a:extLst>
              <a:ext uri="{FF2B5EF4-FFF2-40B4-BE49-F238E27FC236}">
                <a16:creationId xmlns:a16="http://schemas.microsoft.com/office/drawing/2014/main" id="{D31692C6-A630-472E-A057-03BF22E21BAD}"/>
              </a:ext>
            </a:extLst>
          </p:cNvPr>
          <p:cNvSpPr txBox="1">
            <a:spLocks/>
          </p:cNvSpPr>
          <p:nvPr/>
        </p:nvSpPr>
        <p:spPr>
          <a:xfrm>
            <a:off x="589175" y="1501171"/>
            <a:ext cx="8229600" cy="4855179"/>
          </a:xfrm>
          <a:prstGeom prst="rect">
            <a:avLst/>
          </a:prstGeom>
        </p:spPr>
        <p:txBody>
          <a:bodyPr>
            <a:normAutofit lnSpcReduction="10000"/>
          </a:bodyPr>
          <a:lstStyle>
            <a:lvl1pPr marL="342900" marR="0" indent="-342900" algn="l" defTabSz="914400" rtl="0" latinLnBrk="0">
              <a:lnSpc>
                <a:spcPct val="100000"/>
              </a:lnSpc>
              <a:spcBef>
                <a:spcPts val="700"/>
              </a:spcBef>
              <a:spcAft>
                <a:spcPts val="0"/>
              </a:spcAft>
              <a:buClr>
                <a:schemeClr val="accent1"/>
              </a:buClr>
              <a:buSzPct val="80000"/>
              <a:buFont typeface="Corbel"/>
              <a:buChar char="❑"/>
              <a:tabLst/>
              <a:defRPr sz="3200" b="0" i="0" u="none" strike="noStrike" cap="none" spc="0" baseline="0">
                <a:ln>
                  <a:noFill/>
                </a:ln>
                <a:solidFill>
                  <a:srgbClr val="000000"/>
                </a:solidFill>
                <a:uFillTx/>
                <a:latin typeface="Corbel"/>
                <a:ea typeface="Corbel"/>
                <a:cs typeface="Corbel"/>
                <a:sym typeface="Corbel"/>
              </a:defRPr>
            </a:lvl1pPr>
            <a:lvl2pPr marL="783771" marR="0" indent="-326571" algn="l" defTabSz="914400" rtl="0" latinLnBrk="0">
              <a:lnSpc>
                <a:spcPct val="100000"/>
              </a:lnSpc>
              <a:spcBef>
                <a:spcPts val="700"/>
              </a:spcBef>
              <a:spcAft>
                <a:spcPts val="0"/>
              </a:spcAft>
              <a:buClr>
                <a:schemeClr val="accent1"/>
              </a:buClr>
              <a:buSzPct val="85000"/>
              <a:buFont typeface="Corbel"/>
              <a:buChar char="▪"/>
              <a:tabLst/>
              <a:defRPr sz="3200" b="0" i="0" u="none" strike="noStrike" cap="none" spc="0" baseline="0">
                <a:ln>
                  <a:noFill/>
                </a:ln>
                <a:solidFill>
                  <a:srgbClr val="000000"/>
                </a:solidFill>
                <a:uFillTx/>
                <a:latin typeface="Corbel"/>
                <a:ea typeface="Corbel"/>
                <a:cs typeface="Corbel"/>
                <a:sym typeface="Corbel"/>
              </a:defRPr>
            </a:lvl2pPr>
            <a:lvl3pPr marL="1219200" marR="0" indent="-3048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3pPr>
            <a:lvl4pPr marL="17373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4pPr>
            <a:lvl5pPr marL="2235200" marR="0" indent="-40640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5pPr>
            <a:lvl6pPr marL="0" marR="0" indent="0" algn="l" defTabSz="914400" rtl="0" latinLnBrk="0">
              <a:lnSpc>
                <a:spcPct val="100000"/>
              </a:lnSpc>
              <a:spcBef>
                <a:spcPts val="700"/>
              </a:spcBef>
              <a:spcAft>
                <a:spcPts val="0"/>
              </a:spcAft>
              <a:buClr>
                <a:schemeClr val="accent1"/>
              </a:buClr>
              <a:buSzTx/>
              <a:buFont typeface="Corbel"/>
              <a:buNone/>
              <a:tabLst/>
              <a:defRPr sz="3200" b="0" i="0" u="none" strike="noStrike" cap="none" spc="0" baseline="0">
                <a:ln>
                  <a:noFill/>
                </a:ln>
                <a:solidFill>
                  <a:srgbClr val="000000"/>
                </a:solidFill>
                <a:uFillTx/>
                <a:latin typeface="Corbel"/>
                <a:ea typeface="Corbel"/>
                <a:cs typeface="Corbel"/>
                <a:sym typeface="Corbel"/>
              </a:defRPr>
            </a:lvl6pPr>
            <a:lvl7pPr marL="3108960" marR="0" indent="-365760"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7pPr>
            <a:lvl8pPr marL="35661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8pPr>
            <a:lvl9pPr marL="4023359" marR="0" indent="-365759" algn="l" defTabSz="914400" rtl="0" latinLnBrk="0">
              <a:lnSpc>
                <a:spcPct val="100000"/>
              </a:lnSpc>
              <a:spcBef>
                <a:spcPts val="700"/>
              </a:spcBef>
              <a:spcAft>
                <a:spcPts val="0"/>
              </a:spcAft>
              <a:buClr>
                <a:schemeClr val="accent1"/>
              </a:buClr>
              <a:buSzPct val="100000"/>
              <a:buFont typeface="Corbel"/>
              <a:buChar char="•"/>
              <a:tabLst/>
              <a:defRPr sz="3200" b="0" i="0" u="none" strike="noStrike" cap="none" spc="0" baseline="0">
                <a:ln>
                  <a:noFill/>
                </a:ln>
                <a:solidFill>
                  <a:srgbClr val="000000"/>
                </a:solidFill>
                <a:uFillTx/>
                <a:latin typeface="Corbel"/>
                <a:ea typeface="Corbel"/>
                <a:cs typeface="Corbel"/>
                <a:sym typeface="Corbel"/>
              </a:defRPr>
            </a:lvl9pPr>
          </a:lstStyle>
          <a:p>
            <a:pPr marL="270890" indent="-270890" defTabSz="722376" hangingPunct="1">
              <a:lnSpc>
                <a:spcPct val="90000"/>
              </a:lnSpc>
              <a:spcBef>
                <a:spcPts val="600"/>
              </a:spcBef>
              <a:defRPr sz="2500"/>
            </a:pPr>
            <a:r>
              <a:rPr lang="en-US" sz="2400" dirty="0"/>
              <a:t>Virginia must still determine which eligibility “group” enrollees qualify for since different groups have different federal match rates</a:t>
            </a:r>
          </a:p>
          <a:p>
            <a:pPr marL="270890" indent="-270890" defTabSz="722376" hangingPunct="1">
              <a:lnSpc>
                <a:spcPct val="90000"/>
              </a:lnSpc>
              <a:spcBef>
                <a:spcPts val="600"/>
              </a:spcBef>
              <a:defRPr sz="2500"/>
            </a:pPr>
            <a:endParaRPr lang="en-US" sz="800" dirty="0"/>
          </a:p>
          <a:p>
            <a:pPr marL="270890" indent="-270890" defTabSz="722376" hangingPunct="1">
              <a:lnSpc>
                <a:spcPct val="90000"/>
              </a:lnSpc>
              <a:spcBef>
                <a:spcPts val="600"/>
              </a:spcBef>
              <a:defRPr sz="2500"/>
            </a:pPr>
            <a:r>
              <a:rPr lang="en-US" sz="2400" dirty="0"/>
              <a:t>Medicaid is jointly funded by the federal and state governments</a:t>
            </a:r>
          </a:p>
          <a:p>
            <a:pPr marL="270890" indent="-270890" defTabSz="722376" hangingPunct="1">
              <a:lnSpc>
                <a:spcPct val="90000"/>
              </a:lnSpc>
              <a:spcBef>
                <a:spcPts val="600"/>
              </a:spcBef>
              <a:defRPr sz="2500"/>
            </a:pPr>
            <a:endParaRPr lang="en-US" sz="800" dirty="0"/>
          </a:p>
          <a:p>
            <a:pPr marL="270890" indent="-270890" defTabSz="722376" hangingPunct="1">
              <a:lnSpc>
                <a:spcPct val="90000"/>
              </a:lnSpc>
              <a:spcBef>
                <a:spcPts val="600"/>
              </a:spcBef>
              <a:defRPr sz="2500"/>
            </a:pPr>
            <a:r>
              <a:rPr lang="en-US" sz="2400" dirty="0"/>
              <a:t>In Virginia, the federal government typically pays 50% of Medicaid costs</a:t>
            </a:r>
          </a:p>
          <a:p>
            <a:pPr marL="270890" indent="-270890" defTabSz="722376" hangingPunct="1">
              <a:lnSpc>
                <a:spcPct val="90000"/>
              </a:lnSpc>
              <a:spcBef>
                <a:spcPts val="600"/>
              </a:spcBef>
              <a:defRPr sz="2500"/>
            </a:pPr>
            <a:endParaRPr lang="en-US" sz="800" dirty="0"/>
          </a:p>
          <a:p>
            <a:pPr marL="270890" indent="-270890" defTabSz="722376" hangingPunct="1">
              <a:lnSpc>
                <a:spcPct val="90000"/>
              </a:lnSpc>
              <a:spcBef>
                <a:spcPts val="600"/>
              </a:spcBef>
              <a:defRPr sz="2500"/>
            </a:pPr>
            <a:r>
              <a:rPr lang="en-US" sz="2400" dirty="0"/>
              <a:t>Medicaid Expansion has a higher federal contribution rate of  90% for all states</a:t>
            </a:r>
          </a:p>
          <a:p>
            <a:pPr marL="270890" indent="-270890" defTabSz="722376" hangingPunct="1">
              <a:lnSpc>
                <a:spcPct val="90000"/>
              </a:lnSpc>
              <a:spcBef>
                <a:spcPts val="600"/>
              </a:spcBef>
              <a:defRPr sz="2500"/>
            </a:pPr>
            <a:endParaRPr lang="en-US" sz="800" dirty="0"/>
          </a:p>
          <a:p>
            <a:pPr marL="270890" indent="-270890" defTabSz="722376" hangingPunct="1">
              <a:lnSpc>
                <a:spcPct val="90000"/>
              </a:lnSpc>
              <a:spcBef>
                <a:spcPts val="600"/>
              </a:spcBef>
              <a:defRPr sz="2500"/>
            </a:pPr>
            <a:r>
              <a:rPr lang="en-US" sz="2400" dirty="0"/>
              <a:t>Non-federal share of Virginia Medicaid </a:t>
            </a:r>
          </a:p>
          <a:p>
            <a:pPr marL="0" indent="0" defTabSz="722376" hangingPunct="1">
              <a:lnSpc>
                <a:spcPct val="90000"/>
              </a:lnSpc>
              <a:spcBef>
                <a:spcPts val="600"/>
              </a:spcBef>
              <a:buNone/>
              <a:defRPr sz="2500"/>
            </a:pPr>
            <a:r>
              <a:rPr lang="en-US" sz="2400" dirty="0"/>
              <a:t>Expansion costs are funded by an </a:t>
            </a:r>
          </a:p>
          <a:p>
            <a:pPr marL="0" indent="0" defTabSz="722376" hangingPunct="1">
              <a:lnSpc>
                <a:spcPct val="90000"/>
              </a:lnSpc>
              <a:spcBef>
                <a:spcPts val="600"/>
              </a:spcBef>
              <a:buNone/>
              <a:defRPr sz="2500"/>
            </a:pPr>
            <a:r>
              <a:rPr lang="en-US" sz="2400" dirty="0"/>
              <a:t>assessment on hospitals</a:t>
            </a:r>
          </a:p>
        </p:txBody>
      </p:sp>
      <p:pic>
        <p:nvPicPr>
          <p:cNvPr id="3" name="Picture 2">
            <a:extLst>
              <a:ext uri="{FF2B5EF4-FFF2-40B4-BE49-F238E27FC236}">
                <a16:creationId xmlns:a16="http://schemas.microsoft.com/office/drawing/2014/main" id="{3CE88DD5-345A-46F7-A2CC-019DB78E4072}"/>
              </a:ext>
            </a:extLst>
          </p:cNvPr>
          <p:cNvPicPr>
            <a:picLocks noChangeAspect="1"/>
          </p:cNvPicPr>
          <p:nvPr/>
        </p:nvPicPr>
        <p:blipFill>
          <a:blip r:embed="rId2"/>
          <a:stretch>
            <a:fillRect/>
          </a:stretch>
        </p:blipFill>
        <p:spPr>
          <a:xfrm>
            <a:off x="5950177" y="4727575"/>
            <a:ext cx="2809875" cy="1628775"/>
          </a:xfrm>
          <a:prstGeom prst="rect">
            <a:avLst/>
          </a:prstGeom>
        </p:spPr>
      </p:pic>
      <p:sp>
        <p:nvSpPr>
          <p:cNvPr id="7" name="Slide Number Placeholder 1">
            <a:extLst>
              <a:ext uri="{FF2B5EF4-FFF2-40B4-BE49-F238E27FC236}">
                <a16:creationId xmlns:a16="http://schemas.microsoft.com/office/drawing/2014/main" id="{6D7A9452-0823-A44E-9505-154F329CD759}"/>
              </a:ext>
            </a:extLst>
          </p:cNvPr>
          <p:cNvSpPr>
            <a:spLocks noGrp="1"/>
          </p:cNvSpPr>
          <p:nvPr>
            <p:ph type="sldNum" sz="quarter" idx="2"/>
          </p:nvPr>
        </p:nvSpPr>
        <p:spPr>
          <a:xfrm>
            <a:off x="307145" y="6560326"/>
            <a:ext cx="180972" cy="304799"/>
          </a:xfrm>
        </p:spPr>
        <p:txBody>
          <a:bodyPr/>
          <a:lstStyle/>
          <a:p>
            <a:fld id="{86CB4B4D-7CA3-9044-876B-883B54F8677D}" type="slidenum">
              <a:rPr lang="en-US" smtClean="0"/>
              <a:t>9</a:t>
            </a:fld>
            <a:endParaRPr lang="en-US"/>
          </a:p>
        </p:txBody>
      </p:sp>
    </p:spTree>
    <p:extLst>
      <p:ext uri="{BB962C8B-B14F-4D97-AF65-F5344CB8AC3E}">
        <p14:creationId xmlns:p14="http://schemas.microsoft.com/office/powerpoint/2010/main" val="938337241"/>
      </p:ext>
    </p:extLst>
  </p:cSld>
  <p:clrMapOvr>
    <a:masterClrMapping/>
  </p:clrMapOvr>
  <p:transition spd="med"/>
</p:sld>
</file>

<file path=ppt/theme/theme1.xml><?xml version="1.0" encoding="utf-8"?>
<a:theme xmlns:a="http://schemas.openxmlformats.org/drawingml/2006/main" name="Final Powerpoint Template">
  <a:themeElements>
    <a:clrScheme name="Final Powerpoint Template">
      <a:dk1>
        <a:srgbClr val="000000"/>
      </a:dk1>
      <a:lt1>
        <a:srgbClr val="FFFFFF"/>
      </a:lt1>
      <a:dk2>
        <a:srgbClr val="A7A7A7"/>
      </a:dk2>
      <a:lt2>
        <a:srgbClr val="535353"/>
      </a:lt2>
      <a:accent1>
        <a:srgbClr val="00B0F0"/>
      </a:accent1>
      <a:accent2>
        <a:srgbClr val="81C341"/>
      </a:accent2>
      <a:accent3>
        <a:srgbClr val="F99F1B"/>
      </a:accent3>
      <a:accent4>
        <a:srgbClr val="811B53"/>
      </a:accent4>
      <a:accent5>
        <a:srgbClr val="FFCD33"/>
      </a:accent5>
      <a:accent6>
        <a:srgbClr val="152E54"/>
      </a:accent6>
      <a:hlink>
        <a:srgbClr val="0000FF"/>
      </a:hlink>
      <a:folHlink>
        <a:srgbClr val="FF00FF"/>
      </a:folHlink>
    </a:clrScheme>
    <a:fontScheme name="Final Powerpoint Template">
      <a:majorFont>
        <a:latin typeface="Helvetica"/>
        <a:ea typeface="Helvetica"/>
        <a:cs typeface="Helvetica"/>
      </a:majorFont>
      <a:minorFont>
        <a:latin typeface="Calibri"/>
        <a:ea typeface="Calibri"/>
        <a:cs typeface="Calibri"/>
      </a:minorFont>
    </a:fontScheme>
    <a:fmtScheme name="Final Powerpoint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Final Powerpoint Template">
  <a:themeElements>
    <a:clrScheme name="Final Powerpoint Template">
      <a:dk1>
        <a:srgbClr val="000000"/>
      </a:dk1>
      <a:lt1>
        <a:srgbClr val="FFFFFF"/>
      </a:lt1>
      <a:dk2>
        <a:srgbClr val="A7A7A7"/>
      </a:dk2>
      <a:lt2>
        <a:srgbClr val="535353"/>
      </a:lt2>
      <a:accent1>
        <a:srgbClr val="00B0F0"/>
      </a:accent1>
      <a:accent2>
        <a:srgbClr val="81C341"/>
      </a:accent2>
      <a:accent3>
        <a:srgbClr val="F99F1B"/>
      </a:accent3>
      <a:accent4>
        <a:srgbClr val="811B53"/>
      </a:accent4>
      <a:accent5>
        <a:srgbClr val="FFCD33"/>
      </a:accent5>
      <a:accent6>
        <a:srgbClr val="152E54"/>
      </a:accent6>
      <a:hlink>
        <a:srgbClr val="0000FF"/>
      </a:hlink>
      <a:folHlink>
        <a:srgbClr val="FF00FF"/>
      </a:folHlink>
    </a:clrScheme>
    <a:fontScheme name="Final Powerpoint Template">
      <a:majorFont>
        <a:latin typeface="Helvetica"/>
        <a:ea typeface="Helvetica"/>
        <a:cs typeface="Helvetica"/>
      </a:majorFont>
      <a:minorFont>
        <a:latin typeface="Calibri"/>
        <a:ea typeface="Calibri"/>
        <a:cs typeface="Calibri"/>
      </a:minorFont>
    </a:fontScheme>
    <a:fmtScheme name="Final Powerpoint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24618</TotalTime>
  <Words>4385</Words>
  <Application>Microsoft Office PowerPoint</Application>
  <PresentationFormat>On-screen Show (4:3)</PresentationFormat>
  <Paragraphs>440</Paragraphs>
  <Slides>45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Cambria</vt:lpstr>
      <vt:lpstr>Corbel</vt:lpstr>
      <vt:lpstr>Cormorant Garamond Regular</vt:lpstr>
      <vt:lpstr>CormorantGaramond-Bold</vt:lpstr>
      <vt:lpstr>Raleway</vt:lpstr>
      <vt:lpstr>Webdings</vt:lpstr>
      <vt:lpstr>Wingdings</vt:lpstr>
      <vt:lpstr>Final Powerpoint Template</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1st Apply for a Provider ID Number</vt:lpstr>
      <vt:lpstr>Then Access DMAS Medicaid Web Portal</vt:lpstr>
      <vt:lpstr>DMAS Medicaid Web Portal</vt:lpstr>
      <vt:lpstr>PowerPoint Presentation</vt:lpstr>
      <vt:lpstr>PowerPoint Presentation</vt:lpstr>
      <vt:lpstr>T H A N K  Y O 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Gore</dc:creator>
  <cp:lastModifiedBy>State Health Partners</cp:lastModifiedBy>
  <cp:revision>75</cp:revision>
  <cp:lastPrinted>2019-06-18T13:57:01Z</cp:lastPrinted>
  <dcterms:modified xsi:type="dcterms:W3CDTF">2019-10-02T17:23:31Z</dcterms:modified>
</cp:coreProperties>
</file>